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28"/>
  </p:notesMasterIdLst>
  <p:sldIdLst>
    <p:sldId id="257" r:id="rId4"/>
    <p:sldId id="271" r:id="rId5"/>
    <p:sldId id="272" r:id="rId6"/>
    <p:sldId id="274" r:id="rId7"/>
    <p:sldId id="270" r:id="rId8"/>
    <p:sldId id="275" r:id="rId9"/>
    <p:sldId id="273" r:id="rId10"/>
    <p:sldId id="276" r:id="rId11"/>
    <p:sldId id="277" r:id="rId12"/>
    <p:sldId id="278" r:id="rId13"/>
    <p:sldId id="286" r:id="rId14"/>
    <p:sldId id="287" r:id="rId15"/>
    <p:sldId id="279" r:id="rId16"/>
    <p:sldId id="280" r:id="rId17"/>
    <p:sldId id="281" r:id="rId18"/>
    <p:sldId id="282" r:id="rId19"/>
    <p:sldId id="283" r:id="rId20"/>
    <p:sldId id="284" r:id="rId21"/>
    <p:sldId id="285" r:id="rId22"/>
    <p:sldId id="288" r:id="rId23"/>
    <p:sldId id="289" r:id="rId24"/>
    <p:sldId id="291" r:id="rId25"/>
    <p:sldId id="290" r:id="rId26"/>
    <p:sldId id="29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78686" autoAdjust="0"/>
  </p:normalViewPr>
  <p:slideViewPr>
    <p:cSldViewPr>
      <p:cViewPr varScale="1">
        <p:scale>
          <a:sx n="57" d="100"/>
          <a:sy n="57" d="100"/>
        </p:scale>
        <p:origin x="-174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2F6395-9642-4169-8B88-7E491A636DBA}" type="doc">
      <dgm:prSet loTypeId="urn:microsoft.com/office/officeart/2005/8/layout/hProcess9" loCatId="process" qsTypeId="urn:microsoft.com/office/officeart/2005/8/quickstyle/3d1" qsCatId="3D" csTypeId="urn:microsoft.com/office/officeart/2005/8/colors/accent2_1" csCatId="accent2" phldr="1"/>
      <dgm:spPr/>
      <dgm:t>
        <a:bodyPr/>
        <a:lstStyle/>
        <a:p>
          <a:endParaRPr lang="en-US"/>
        </a:p>
      </dgm:t>
    </dgm:pt>
    <dgm:pt modelId="{1FB1C465-30EE-4AA0-A811-0843D63464FF}">
      <dgm:prSet phldrT="[Text]" custT="1"/>
      <dgm:spPr>
        <a:noFill/>
      </dgm:spPr>
      <dgm:t>
        <a:bodyPr/>
        <a:lstStyle/>
        <a:p>
          <a:r>
            <a:rPr lang="en-US" sz="3000" dirty="0" smtClean="0">
              <a:ln>
                <a:noFill/>
              </a:ln>
              <a:effectLst/>
            </a:rPr>
            <a:t>Trigger</a:t>
          </a:r>
          <a:endParaRPr lang="en-US" sz="3000" dirty="0">
            <a:ln>
              <a:noFill/>
            </a:ln>
            <a:effectLst/>
          </a:endParaRPr>
        </a:p>
      </dgm:t>
    </dgm:pt>
    <dgm:pt modelId="{2C42EEFF-D75C-4CCD-89B1-67BE7CF124E7}" type="parTrans" cxnId="{88F16180-5414-4A9C-8575-FA6D31D73A8F}">
      <dgm:prSet/>
      <dgm:spPr/>
      <dgm:t>
        <a:bodyPr/>
        <a:lstStyle/>
        <a:p>
          <a:endParaRPr lang="en-US"/>
        </a:p>
      </dgm:t>
    </dgm:pt>
    <dgm:pt modelId="{86F34578-2983-4F50-86E5-88662BBD1BA8}" type="sibTrans" cxnId="{88F16180-5414-4A9C-8575-FA6D31D73A8F}">
      <dgm:prSet/>
      <dgm:spPr/>
      <dgm:t>
        <a:bodyPr/>
        <a:lstStyle/>
        <a:p>
          <a:endParaRPr lang="en-US"/>
        </a:p>
      </dgm:t>
    </dgm:pt>
    <dgm:pt modelId="{61C056FC-60D6-4D90-839F-3D1710D413A0}" type="pres">
      <dgm:prSet presAssocID="{612F6395-9642-4169-8B88-7E491A636DBA}" presName="CompostProcess" presStyleCnt="0">
        <dgm:presLayoutVars>
          <dgm:dir/>
          <dgm:resizeHandles val="exact"/>
        </dgm:presLayoutVars>
      </dgm:prSet>
      <dgm:spPr/>
    </dgm:pt>
    <dgm:pt modelId="{1F9CF5A3-FC18-47CF-B75A-D742CFADF709}" type="pres">
      <dgm:prSet presAssocID="{612F6395-9642-4169-8B88-7E491A636DBA}" presName="arrow" presStyleLbl="bgShp" presStyleIdx="0" presStyleCnt="1" custScaleX="117647" custScaleY="48108" custLinFactNeighborX="-22460"/>
      <dgm:spPr/>
    </dgm:pt>
    <dgm:pt modelId="{58293CD6-276C-4299-9F99-A825DBC0A2D9}" type="pres">
      <dgm:prSet presAssocID="{612F6395-9642-4169-8B88-7E491A636DBA}" presName="linearProcess" presStyleCnt="0"/>
      <dgm:spPr/>
    </dgm:pt>
    <dgm:pt modelId="{29947419-0849-427B-A585-F8ED27A0C968}" type="pres">
      <dgm:prSet presAssocID="{1FB1C465-30EE-4AA0-A811-0843D63464FF}" presName="textNode" presStyleLbl="node1" presStyleIdx="0" presStyleCnt="1" custLinFactNeighborX="-27419" custLinFactNeighborY="2027">
        <dgm:presLayoutVars>
          <dgm:bulletEnabled val="1"/>
        </dgm:presLayoutVars>
      </dgm:prSet>
      <dgm:spPr/>
      <dgm:t>
        <a:bodyPr/>
        <a:lstStyle/>
        <a:p>
          <a:endParaRPr lang="en-US"/>
        </a:p>
      </dgm:t>
    </dgm:pt>
  </dgm:ptLst>
  <dgm:cxnLst>
    <dgm:cxn modelId="{88F16180-5414-4A9C-8575-FA6D31D73A8F}" srcId="{612F6395-9642-4169-8B88-7E491A636DBA}" destId="{1FB1C465-30EE-4AA0-A811-0843D63464FF}" srcOrd="0" destOrd="0" parTransId="{2C42EEFF-D75C-4CCD-89B1-67BE7CF124E7}" sibTransId="{86F34578-2983-4F50-86E5-88662BBD1BA8}"/>
    <dgm:cxn modelId="{49EE6765-2443-459A-95E8-8282138254FF}" type="presOf" srcId="{612F6395-9642-4169-8B88-7E491A636DBA}" destId="{61C056FC-60D6-4D90-839F-3D1710D413A0}" srcOrd="0" destOrd="0" presId="urn:microsoft.com/office/officeart/2005/8/layout/hProcess9"/>
    <dgm:cxn modelId="{4A075EF9-37A8-45DB-B718-EE555040C027}" type="presOf" srcId="{1FB1C465-30EE-4AA0-A811-0843D63464FF}" destId="{29947419-0849-427B-A585-F8ED27A0C968}" srcOrd="0" destOrd="0" presId="urn:microsoft.com/office/officeart/2005/8/layout/hProcess9"/>
    <dgm:cxn modelId="{F971463A-212D-4D41-84AB-4DA4F2171401}" type="presParOf" srcId="{61C056FC-60D6-4D90-839F-3D1710D413A0}" destId="{1F9CF5A3-FC18-47CF-B75A-D742CFADF709}" srcOrd="0" destOrd="0" presId="urn:microsoft.com/office/officeart/2005/8/layout/hProcess9"/>
    <dgm:cxn modelId="{BE7E76EC-D4E9-46EB-860D-AA2295084ED8}" type="presParOf" srcId="{61C056FC-60D6-4D90-839F-3D1710D413A0}" destId="{58293CD6-276C-4299-9F99-A825DBC0A2D9}" srcOrd="1" destOrd="0" presId="urn:microsoft.com/office/officeart/2005/8/layout/hProcess9"/>
    <dgm:cxn modelId="{1751F8F8-C9C8-44EC-B5F4-8390166E6380}" type="presParOf" srcId="{58293CD6-276C-4299-9F99-A825DBC0A2D9}" destId="{29947419-0849-427B-A585-F8ED27A0C968}" srcOrd="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3E9B8F23-9E84-4AA9-B036-84939EF78C92}" type="doc">
      <dgm:prSet loTypeId="urn:microsoft.com/office/officeart/2005/8/layout/cycle6" loCatId="cycle" qsTypeId="urn:microsoft.com/office/officeart/2005/8/quickstyle/simple4" qsCatId="simple" csTypeId="urn:microsoft.com/office/officeart/2005/8/colors/accent1_2" csCatId="accent1" phldr="1"/>
      <dgm:spPr/>
      <dgm:t>
        <a:bodyPr/>
        <a:lstStyle/>
        <a:p>
          <a:endParaRPr lang="en-US"/>
        </a:p>
      </dgm:t>
    </dgm:pt>
    <dgm:pt modelId="{D0A9B366-D711-4767-9272-30CF4047A18E}">
      <dgm:prSet phldrT="[Text]"/>
      <dgm:spPr/>
      <dgm:t>
        <a:bodyPr/>
        <a:lstStyle/>
        <a:p>
          <a:r>
            <a:rPr lang="en-US" dirty="0" smtClean="0"/>
            <a:t>Amplifier</a:t>
          </a:r>
          <a:endParaRPr lang="en-US" dirty="0"/>
        </a:p>
      </dgm:t>
    </dgm:pt>
    <dgm:pt modelId="{6C57A1EE-18DF-4C01-B2BE-B36425BED960}" type="parTrans" cxnId="{B585B27D-749A-4E39-BA4C-20A8CDCA536E}">
      <dgm:prSet/>
      <dgm:spPr/>
      <dgm:t>
        <a:bodyPr/>
        <a:lstStyle/>
        <a:p>
          <a:endParaRPr lang="en-US"/>
        </a:p>
      </dgm:t>
    </dgm:pt>
    <dgm:pt modelId="{DBC93488-C9BB-471C-9F7F-EE60EB5BFEF6}" type="sibTrans" cxnId="{B585B27D-749A-4E39-BA4C-20A8CDCA536E}">
      <dgm:prSet/>
      <dgm:spPr/>
      <dgm:t>
        <a:bodyPr/>
        <a:lstStyle/>
        <a:p>
          <a:endParaRPr lang="en-US"/>
        </a:p>
      </dgm:t>
    </dgm:pt>
    <dgm:pt modelId="{0263944E-B15D-46B2-9D3A-6AA655C93E8F}">
      <dgm:prSet phldrT="[Text]"/>
      <dgm:spPr/>
      <dgm:t>
        <a:bodyPr/>
        <a:lstStyle/>
        <a:p>
          <a:r>
            <a:rPr lang="en-US" dirty="0" smtClean="0"/>
            <a:t>Globalizer</a:t>
          </a:r>
          <a:endParaRPr lang="en-US" dirty="0"/>
        </a:p>
      </dgm:t>
    </dgm:pt>
    <dgm:pt modelId="{63047A63-57CF-4758-B8AD-093F18750F0D}" type="parTrans" cxnId="{151F8FCA-50D7-4C39-8371-996AF90ABB60}">
      <dgm:prSet/>
      <dgm:spPr/>
      <dgm:t>
        <a:bodyPr/>
        <a:lstStyle/>
        <a:p>
          <a:endParaRPr lang="en-US"/>
        </a:p>
      </dgm:t>
    </dgm:pt>
    <dgm:pt modelId="{D7B1979F-57CB-4FA2-8855-8736E57CFCA2}" type="sibTrans" cxnId="{151F8FCA-50D7-4C39-8371-996AF90ABB60}">
      <dgm:prSet/>
      <dgm:spPr/>
      <dgm:t>
        <a:bodyPr/>
        <a:lstStyle/>
        <a:p>
          <a:endParaRPr lang="en-US"/>
        </a:p>
      </dgm:t>
    </dgm:pt>
    <dgm:pt modelId="{0E6CFEA3-20F8-4F88-B4D2-E624C894EA76}">
      <dgm:prSet phldrT="[Text]"/>
      <dgm:spPr/>
      <dgm:t>
        <a:bodyPr/>
        <a:lstStyle/>
        <a:p>
          <a:r>
            <a:rPr lang="en-US" dirty="0" smtClean="0"/>
            <a:t>Persistence</a:t>
          </a:r>
          <a:endParaRPr lang="en-US" dirty="0"/>
        </a:p>
      </dgm:t>
    </dgm:pt>
    <dgm:pt modelId="{58B55043-5FDB-46F2-BCDA-D1423FE0F19C}" type="parTrans" cxnId="{BCBB742D-B254-4430-8968-B716DB547435}">
      <dgm:prSet/>
      <dgm:spPr/>
      <dgm:t>
        <a:bodyPr/>
        <a:lstStyle/>
        <a:p>
          <a:endParaRPr lang="en-US"/>
        </a:p>
      </dgm:t>
    </dgm:pt>
    <dgm:pt modelId="{E0B3BFF8-4ACD-47A4-B6CD-E8E19F069930}" type="sibTrans" cxnId="{BCBB742D-B254-4430-8968-B716DB547435}">
      <dgm:prSet/>
      <dgm:spPr>
        <a:solidFill>
          <a:schemeClr val="accent2">
            <a:lumMod val="75000"/>
          </a:schemeClr>
        </a:solidFill>
        <a:ln>
          <a:solidFill>
            <a:schemeClr val="accent2">
              <a:lumMod val="75000"/>
            </a:schemeClr>
          </a:solidFill>
        </a:ln>
      </dgm:spPr>
      <dgm:t>
        <a:bodyPr/>
        <a:lstStyle/>
        <a:p>
          <a:endParaRPr lang="en-US"/>
        </a:p>
      </dgm:t>
    </dgm:pt>
    <dgm:pt modelId="{A29FBCBC-FC91-470B-B340-FCE0EF84CF9F}" type="pres">
      <dgm:prSet presAssocID="{3E9B8F23-9E84-4AA9-B036-84939EF78C92}" presName="cycle" presStyleCnt="0">
        <dgm:presLayoutVars>
          <dgm:dir/>
          <dgm:resizeHandles val="exact"/>
        </dgm:presLayoutVars>
      </dgm:prSet>
      <dgm:spPr/>
    </dgm:pt>
    <dgm:pt modelId="{CD04563A-6630-4C7B-BE96-79392A5BF3E9}" type="pres">
      <dgm:prSet presAssocID="{D0A9B366-D711-4767-9272-30CF4047A18E}" presName="node" presStyleLbl="node1" presStyleIdx="0" presStyleCnt="3">
        <dgm:presLayoutVars>
          <dgm:bulletEnabled val="1"/>
        </dgm:presLayoutVars>
      </dgm:prSet>
      <dgm:spPr/>
    </dgm:pt>
    <dgm:pt modelId="{9924ED90-F781-4958-86EA-6B018AADD66D}" type="pres">
      <dgm:prSet presAssocID="{D0A9B366-D711-4767-9272-30CF4047A18E}" presName="spNode" presStyleCnt="0"/>
      <dgm:spPr/>
    </dgm:pt>
    <dgm:pt modelId="{5A8717FF-760A-4413-9A67-E2B8587102E1}" type="pres">
      <dgm:prSet presAssocID="{DBC93488-C9BB-471C-9F7F-EE60EB5BFEF6}" presName="sibTrans" presStyleLbl="sibTrans1D1" presStyleIdx="0" presStyleCnt="3"/>
      <dgm:spPr/>
    </dgm:pt>
    <dgm:pt modelId="{467D4A18-FA22-4863-9000-1EC87E65904F}" type="pres">
      <dgm:prSet presAssocID="{0263944E-B15D-46B2-9D3A-6AA655C93E8F}" presName="node" presStyleLbl="node1" presStyleIdx="1" presStyleCnt="3">
        <dgm:presLayoutVars>
          <dgm:bulletEnabled val="1"/>
        </dgm:presLayoutVars>
      </dgm:prSet>
      <dgm:spPr/>
    </dgm:pt>
    <dgm:pt modelId="{4523A1A0-2AF9-4C63-A826-98DAA1FFC712}" type="pres">
      <dgm:prSet presAssocID="{0263944E-B15D-46B2-9D3A-6AA655C93E8F}" presName="spNode" presStyleCnt="0"/>
      <dgm:spPr/>
    </dgm:pt>
    <dgm:pt modelId="{A4330955-75C2-46AC-8FF8-B4F6E8DA9D9A}" type="pres">
      <dgm:prSet presAssocID="{D7B1979F-57CB-4FA2-8855-8736E57CFCA2}" presName="sibTrans" presStyleLbl="sibTrans1D1" presStyleIdx="1" presStyleCnt="3"/>
      <dgm:spPr/>
    </dgm:pt>
    <dgm:pt modelId="{327C0DE0-3CDE-45D5-AD9B-FD76B1FB8A79}" type="pres">
      <dgm:prSet presAssocID="{0E6CFEA3-20F8-4F88-B4D2-E624C894EA76}" presName="node" presStyleLbl="node1" presStyleIdx="2" presStyleCnt="3">
        <dgm:presLayoutVars>
          <dgm:bulletEnabled val="1"/>
        </dgm:presLayoutVars>
      </dgm:prSet>
      <dgm:spPr/>
    </dgm:pt>
    <dgm:pt modelId="{9C810256-5F4A-4248-B6E0-E20324E6514F}" type="pres">
      <dgm:prSet presAssocID="{0E6CFEA3-20F8-4F88-B4D2-E624C894EA76}" presName="spNode" presStyleCnt="0"/>
      <dgm:spPr/>
    </dgm:pt>
    <dgm:pt modelId="{8AA94BD5-E762-44BB-9601-CF2B07DB915D}" type="pres">
      <dgm:prSet presAssocID="{E0B3BFF8-4ACD-47A4-B6CD-E8E19F069930}" presName="sibTrans" presStyleLbl="sibTrans1D1" presStyleIdx="2" presStyleCnt="3"/>
      <dgm:spPr/>
    </dgm:pt>
  </dgm:ptLst>
  <dgm:cxnLst>
    <dgm:cxn modelId="{B585B27D-749A-4E39-BA4C-20A8CDCA536E}" srcId="{3E9B8F23-9E84-4AA9-B036-84939EF78C92}" destId="{D0A9B366-D711-4767-9272-30CF4047A18E}" srcOrd="0" destOrd="0" parTransId="{6C57A1EE-18DF-4C01-B2BE-B36425BED960}" sibTransId="{DBC93488-C9BB-471C-9F7F-EE60EB5BFEF6}"/>
    <dgm:cxn modelId="{0341AF24-5293-4090-81D4-2B228AC8EDC5}" type="presOf" srcId="{0263944E-B15D-46B2-9D3A-6AA655C93E8F}" destId="{467D4A18-FA22-4863-9000-1EC87E65904F}" srcOrd="0" destOrd="0" presId="urn:microsoft.com/office/officeart/2005/8/layout/cycle6"/>
    <dgm:cxn modelId="{69FDD392-A621-45C9-A64C-C9FC2D79CE5C}" type="presOf" srcId="{3E9B8F23-9E84-4AA9-B036-84939EF78C92}" destId="{A29FBCBC-FC91-470B-B340-FCE0EF84CF9F}" srcOrd="0" destOrd="0" presId="urn:microsoft.com/office/officeart/2005/8/layout/cycle6"/>
    <dgm:cxn modelId="{136AF620-C7FE-4310-B66D-72B232654247}" type="presOf" srcId="{0E6CFEA3-20F8-4F88-B4D2-E624C894EA76}" destId="{327C0DE0-3CDE-45D5-AD9B-FD76B1FB8A79}" srcOrd="0" destOrd="0" presId="urn:microsoft.com/office/officeart/2005/8/layout/cycle6"/>
    <dgm:cxn modelId="{10283B54-DDD3-4CD4-BE4A-6CB833EB00B2}" type="presOf" srcId="{DBC93488-C9BB-471C-9F7F-EE60EB5BFEF6}" destId="{5A8717FF-760A-4413-9A67-E2B8587102E1}" srcOrd="0" destOrd="0" presId="urn:microsoft.com/office/officeart/2005/8/layout/cycle6"/>
    <dgm:cxn modelId="{5C5297EC-AF03-45C5-BEBA-01225231C16D}" type="presOf" srcId="{D7B1979F-57CB-4FA2-8855-8736E57CFCA2}" destId="{A4330955-75C2-46AC-8FF8-B4F6E8DA9D9A}" srcOrd="0" destOrd="0" presId="urn:microsoft.com/office/officeart/2005/8/layout/cycle6"/>
    <dgm:cxn modelId="{18C4FB02-B20E-4882-992A-DD471D633CDE}" type="presOf" srcId="{D0A9B366-D711-4767-9272-30CF4047A18E}" destId="{CD04563A-6630-4C7B-BE96-79392A5BF3E9}" srcOrd="0" destOrd="0" presId="urn:microsoft.com/office/officeart/2005/8/layout/cycle6"/>
    <dgm:cxn modelId="{BCBB742D-B254-4430-8968-B716DB547435}" srcId="{3E9B8F23-9E84-4AA9-B036-84939EF78C92}" destId="{0E6CFEA3-20F8-4F88-B4D2-E624C894EA76}" srcOrd="2" destOrd="0" parTransId="{58B55043-5FDB-46F2-BCDA-D1423FE0F19C}" sibTransId="{E0B3BFF8-4ACD-47A4-B6CD-E8E19F069930}"/>
    <dgm:cxn modelId="{3C0DB453-A466-4424-8582-0CAFE63AF8E3}" type="presOf" srcId="{E0B3BFF8-4ACD-47A4-B6CD-E8E19F069930}" destId="{8AA94BD5-E762-44BB-9601-CF2B07DB915D}" srcOrd="0" destOrd="0" presId="urn:microsoft.com/office/officeart/2005/8/layout/cycle6"/>
    <dgm:cxn modelId="{151F8FCA-50D7-4C39-8371-996AF90ABB60}" srcId="{3E9B8F23-9E84-4AA9-B036-84939EF78C92}" destId="{0263944E-B15D-46B2-9D3A-6AA655C93E8F}" srcOrd="1" destOrd="0" parTransId="{63047A63-57CF-4758-B8AD-093F18750F0D}" sibTransId="{D7B1979F-57CB-4FA2-8855-8736E57CFCA2}"/>
    <dgm:cxn modelId="{1F477436-2355-4C56-835D-9027505C25C0}" type="presParOf" srcId="{A29FBCBC-FC91-470B-B340-FCE0EF84CF9F}" destId="{CD04563A-6630-4C7B-BE96-79392A5BF3E9}" srcOrd="0" destOrd="0" presId="urn:microsoft.com/office/officeart/2005/8/layout/cycle6"/>
    <dgm:cxn modelId="{BE4B82AD-6C3B-4E76-A48E-E599E004D68D}" type="presParOf" srcId="{A29FBCBC-FC91-470B-B340-FCE0EF84CF9F}" destId="{9924ED90-F781-4958-86EA-6B018AADD66D}" srcOrd="1" destOrd="0" presId="urn:microsoft.com/office/officeart/2005/8/layout/cycle6"/>
    <dgm:cxn modelId="{BC38E29A-4637-420B-86FB-7CE1CD40C60F}" type="presParOf" srcId="{A29FBCBC-FC91-470B-B340-FCE0EF84CF9F}" destId="{5A8717FF-760A-4413-9A67-E2B8587102E1}" srcOrd="2" destOrd="0" presId="urn:microsoft.com/office/officeart/2005/8/layout/cycle6"/>
    <dgm:cxn modelId="{CDC9D0A4-E7CD-4D01-A6EA-10B58D98BE19}" type="presParOf" srcId="{A29FBCBC-FC91-470B-B340-FCE0EF84CF9F}" destId="{467D4A18-FA22-4863-9000-1EC87E65904F}" srcOrd="3" destOrd="0" presId="urn:microsoft.com/office/officeart/2005/8/layout/cycle6"/>
    <dgm:cxn modelId="{7EE3B53A-C106-45F1-AAC6-8DB605CF0FC3}" type="presParOf" srcId="{A29FBCBC-FC91-470B-B340-FCE0EF84CF9F}" destId="{4523A1A0-2AF9-4C63-A826-98DAA1FFC712}" srcOrd="4" destOrd="0" presId="urn:microsoft.com/office/officeart/2005/8/layout/cycle6"/>
    <dgm:cxn modelId="{9ECF1E65-7B54-4AAF-A935-578376F9A995}" type="presParOf" srcId="{A29FBCBC-FC91-470B-B340-FCE0EF84CF9F}" destId="{A4330955-75C2-46AC-8FF8-B4F6E8DA9D9A}" srcOrd="5" destOrd="0" presId="urn:microsoft.com/office/officeart/2005/8/layout/cycle6"/>
    <dgm:cxn modelId="{AB8C4A9F-0B43-4429-BE73-393F886C589B}" type="presParOf" srcId="{A29FBCBC-FC91-470B-B340-FCE0EF84CF9F}" destId="{327C0DE0-3CDE-45D5-AD9B-FD76B1FB8A79}" srcOrd="6" destOrd="0" presId="urn:microsoft.com/office/officeart/2005/8/layout/cycle6"/>
    <dgm:cxn modelId="{492B1ECE-BCEB-4A3E-ACA2-FD2A5A4E2A01}" type="presParOf" srcId="{A29FBCBC-FC91-470B-B340-FCE0EF84CF9F}" destId="{9C810256-5F4A-4248-B6E0-E20324E6514F}" srcOrd="7" destOrd="0" presId="urn:microsoft.com/office/officeart/2005/8/layout/cycle6"/>
    <dgm:cxn modelId="{A07F6FA4-7F15-44AA-BE9F-821FBA1F38BA}" type="presParOf" srcId="{A29FBCBC-FC91-470B-B340-FCE0EF84CF9F}" destId="{8AA94BD5-E762-44BB-9601-CF2B07DB915D}" srcOrd="8" destOrd="0" presId="urn:microsoft.com/office/officeart/2005/8/layout/cycle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CF5A3-FC18-47CF-B75A-D742CFADF709}">
      <dsp:nvSpPr>
        <dsp:cNvPr id="0" name=""/>
        <dsp:cNvSpPr/>
      </dsp:nvSpPr>
      <dsp:spPr>
        <a:xfrm>
          <a:off x="0" y="1219202"/>
          <a:ext cx="3276598" cy="2260594"/>
        </a:xfrm>
        <a:prstGeom prst="rightArrow">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29947419-0849-427B-A585-F8ED27A0C968}">
      <dsp:nvSpPr>
        <dsp:cNvPr id="0" name=""/>
        <dsp:cNvSpPr/>
      </dsp:nvSpPr>
      <dsp:spPr>
        <a:xfrm>
          <a:off x="488852" y="1447799"/>
          <a:ext cx="1484709" cy="1879599"/>
        </a:xfrm>
        <a:prstGeom prst="roundRect">
          <a:avLst/>
        </a:prstGeom>
        <a:no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ln>
                <a:noFill/>
              </a:ln>
              <a:effectLst/>
            </a:rPr>
            <a:t>Trigger</a:t>
          </a:r>
          <a:endParaRPr lang="en-US" sz="3000" kern="1200" dirty="0">
            <a:ln>
              <a:noFill/>
            </a:ln>
            <a:effectLst/>
          </a:endParaRPr>
        </a:p>
      </dsp:txBody>
      <dsp:txXfrm>
        <a:off x="561330" y="1520277"/>
        <a:ext cx="1339753" cy="17346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04563A-6630-4C7B-BE96-79392A5BF3E9}">
      <dsp:nvSpPr>
        <dsp:cNvPr id="0" name=""/>
        <dsp:cNvSpPr/>
      </dsp:nvSpPr>
      <dsp:spPr>
        <a:xfrm>
          <a:off x="1212763" y="48298"/>
          <a:ext cx="1613073" cy="104849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Amplifier</a:t>
          </a:r>
          <a:endParaRPr lang="en-US" sz="2200" kern="1200" dirty="0"/>
        </a:p>
      </dsp:txBody>
      <dsp:txXfrm>
        <a:off x="1263946" y="99481"/>
        <a:ext cx="1510707" cy="946131"/>
      </dsp:txXfrm>
    </dsp:sp>
    <dsp:sp modelId="{5A8717FF-760A-4413-9A67-E2B8587102E1}">
      <dsp:nvSpPr>
        <dsp:cNvPr id="0" name=""/>
        <dsp:cNvSpPr/>
      </dsp:nvSpPr>
      <dsp:spPr>
        <a:xfrm>
          <a:off x="619765" y="572547"/>
          <a:ext cx="2799068" cy="2799068"/>
        </a:xfrm>
        <a:custGeom>
          <a:avLst/>
          <a:gdLst/>
          <a:ahLst/>
          <a:cxnLst/>
          <a:rect l="0" t="0" r="0" b="0"/>
          <a:pathLst>
            <a:path>
              <a:moveTo>
                <a:pt x="2217812" y="264141"/>
              </a:moveTo>
              <a:arcTo wR="1399534" hR="1399534" stAng="18346817" swAng="3650036"/>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67D4A18-FA22-4863-9000-1EC87E65904F}">
      <dsp:nvSpPr>
        <dsp:cNvPr id="0" name=""/>
        <dsp:cNvSpPr/>
      </dsp:nvSpPr>
      <dsp:spPr>
        <a:xfrm>
          <a:off x="2424795" y="2147600"/>
          <a:ext cx="1613073" cy="104849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Globalizer</a:t>
          </a:r>
          <a:endParaRPr lang="en-US" sz="2200" kern="1200" dirty="0"/>
        </a:p>
      </dsp:txBody>
      <dsp:txXfrm>
        <a:off x="2475978" y="2198783"/>
        <a:ext cx="1510707" cy="946131"/>
      </dsp:txXfrm>
    </dsp:sp>
    <dsp:sp modelId="{A4330955-75C2-46AC-8FF8-B4F6E8DA9D9A}">
      <dsp:nvSpPr>
        <dsp:cNvPr id="0" name=""/>
        <dsp:cNvSpPr/>
      </dsp:nvSpPr>
      <dsp:spPr>
        <a:xfrm>
          <a:off x="619765" y="572547"/>
          <a:ext cx="2799068" cy="2799068"/>
        </a:xfrm>
        <a:custGeom>
          <a:avLst/>
          <a:gdLst/>
          <a:ahLst/>
          <a:cxnLst/>
          <a:rect l="0" t="0" r="0" b="0"/>
          <a:pathLst>
            <a:path>
              <a:moveTo>
                <a:pt x="2066220" y="2630073"/>
              </a:moveTo>
              <a:arcTo wR="1399534" hR="1399534" stAng="3693113" swAng="341377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27C0DE0-3CDE-45D5-AD9B-FD76B1FB8A79}">
      <dsp:nvSpPr>
        <dsp:cNvPr id="0" name=""/>
        <dsp:cNvSpPr/>
      </dsp:nvSpPr>
      <dsp:spPr>
        <a:xfrm>
          <a:off x="730" y="2147600"/>
          <a:ext cx="1613073" cy="104849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Persistence</a:t>
          </a:r>
          <a:endParaRPr lang="en-US" sz="2200" kern="1200" dirty="0"/>
        </a:p>
      </dsp:txBody>
      <dsp:txXfrm>
        <a:off x="51913" y="2198783"/>
        <a:ext cx="1510707" cy="946131"/>
      </dsp:txXfrm>
    </dsp:sp>
    <dsp:sp modelId="{8AA94BD5-E762-44BB-9601-CF2B07DB915D}">
      <dsp:nvSpPr>
        <dsp:cNvPr id="0" name=""/>
        <dsp:cNvSpPr/>
      </dsp:nvSpPr>
      <dsp:spPr>
        <a:xfrm>
          <a:off x="619765" y="572547"/>
          <a:ext cx="2799068" cy="2799068"/>
        </a:xfrm>
        <a:custGeom>
          <a:avLst/>
          <a:gdLst/>
          <a:ahLst/>
          <a:cxnLst/>
          <a:rect l="0" t="0" r="0" b="0"/>
          <a:pathLst>
            <a:path>
              <a:moveTo>
                <a:pt x="9315" y="1560738"/>
              </a:moveTo>
              <a:arcTo wR="1399534" hR="1399534" stAng="10403146" swAng="3650036"/>
            </a:path>
          </a:pathLst>
        </a:custGeom>
        <a:noFill/>
        <a:ln w="9525" cap="flat" cmpd="sng" algn="ctr">
          <a:solidFill>
            <a:schemeClr val="accent2">
              <a:lumMod val="7500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0F3E1A-F44A-4BDC-BFDE-3CE901F7CC0B}" type="datetimeFigureOut">
              <a:rPr lang="en-US" smtClean="0"/>
              <a:t>10/24/2012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BE1359-2DA2-4102-8E5F-3C314329F386}" type="slidenum">
              <a:rPr lang="en-US" smtClean="0"/>
              <a:t>‹#›</a:t>
            </a:fld>
            <a:endParaRPr lang="en-US"/>
          </a:p>
        </p:txBody>
      </p:sp>
    </p:spTree>
    <p:extLst>
      <p:ext uri="{BB962C8B-B14F-4D97-AF65-F5344CB8AC3E}">
        <p14:creationId xmlns:p14="http://schemas.microsoft.com/office/powerpoint/2010/main" val="1637949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rollingstone.com/politics/news/global-warmings-terrifying-new-math-20120719"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10/24/2012 7:10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Compare to definition</a:t>
            </a:r>
            <a:r>
              <a:rPr lang="en-US" baseline="0" dirty="0" smtClean="0"/>
              <a:t> per Alley of abrupt change</a:t>
            </a:r>
          </a:p>
          <a:p>
            <a:endParaRPr lang="en-US" baseline="0" dirty="0" smtClean="0"/>
          </a:p>
          <a:p>
            <a:r>
              <a:rPr lang="en-US" baseline="0" dirty="0" err="1" smtClean="0"/>
              <a:t>Stommel</a:t>
            </a:r>
            <a:r>
              <a:rPr lang="en-US" baseline="0" dirty="0" smtClean="0"/>
              <a:t> box model and multiple </a:t>
            </a:r>
            <a:r>
              <a:rPr lang="en-US" baseline="0" dirty="0" err="1" smtClean="0"/>
              <a:t>equilibria</a:t>
            </a:r>
            <a:endParaRPr lang="en-US" baseline="0" dirty="0" smtClean="0"/>
          </a:p>
          <a:p>
            <a:endParaRPr lang="en-US" baseline="0" dirty="0" smtClean="0"/>
          </a:p>
          <a:p>
            <a:r>
              <a:rPr lang="en-US" baseline="0" dirty="0" smtClean="0"/>
              <a:t>Two systems working together</a:t>
            </a:r>
          </a:p>
        </p:txBody>
      </p:sp>
      <p:sp>
        <p:nvSpPr>
          <p:cNvPr id="4" name="Slide Number Placeholder 3"/>
          <p:cNvSpPr>
            <a:spLocks noGrp="1"/>
          </p:cNvSpPr>
          <p:nvPr>
            <p:ph type="sldNum" sz="quarter" idx="10"/>
          </p:nvPr>
        </p:nvSpPr>
        <p:spPr/>
        <p:txBody>
          <a:bodyPr/>
          <a:lstStyle/>
          <a:p>
            <a:fld id="{58BE1359-2DA2-4102-8E5F-3C314329F386}" type="slidenum">
              <a:rPr lang="en-US" smtClean="0"/>
              <a:t>10</a:t>
            </a:fld>
            <a:endParaRPr lang="en-US"/>
          </a:p>
        </p:txBody>
      </p:sp>
    </p:spTree>
    <p:extLst>
      <p:ext uri="{BB962C8B-B14F-4D97-AF65-F5344CB8AC3E}">
        <p14:creationId xmlns:p14="http://schemas.microsoft.com/office/powerpoint/2010/main" val="13416532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Large climate changes occurred</a:t>
            </a:r>
            <a:r>
              <a:rPr lang="en-US" baseline="0" dirty="0" smtClean="0"/>
              <a:t> with transition of modes</a:t>
            </a:r>
          </a:p>
          <a:p>
            <a:r>
              <a:rPr lang="en-US" baseline="0" dirty="0" smtClean="0"/>
              <a:t>Alley also referred to climate change and modes (years to decades)</a:t>
            </a:r>
          </a:p>
          <a:p>
            <a:endParaRPr lang="en-US" baseline="0" dirty="0" smtClean="0"/>
          </a:p>
          <a:p>
            <a:r>
              <a:rPr lang="en-US" baseline="0" dirty="0" smtClean="0"/>
              <a:t>Glacial</a:t>
            </a:r>
          </a:p>
          <a:p>
            <a:pPr marL="171450" indent="-171450">
              <a:buFont typeface="Arial" pitchFamily="34" charset="0"/>
              <a:buChar char="•"/>
            </a:pPr>
            <a:r>
              <a:rPr lang="en-US" dirty="0" smtClean="0"/>
              <a:t>Open-ocean convection is very different from boundary current deepening, being essentially a vertical process. After a pre-conditioning phase in which the waters are cooled and mixed, further intensive cooling events may trigger localized intense descending plumes or eddies with horizontal scales of the order of a few kilometers or less</a:t>
            </a:r>
          </a:p>
          <a:p>
            <a:pPr marL="171450" indent="-171450">
              <a:buFont typeface="Arial" pitchFamily="34" charset="0"/>
              <a:buChar char="•"/>
            </a:pPr>
            <a:r>
              <a:rPr lang="en-US" dirty="0" smtClean="0"/>
              <a:t>Depth</a:t>
            </a:r>
            <a:r>
              <a:rPr lang="en-US" baseline="0" dirty="0" smtClean="0"/>
              <a:t> to 2500 m</a:t>
            </a:r>
            <a:endParaRPr lang="en-US" dirty="0" smtClean="0"/>
          </a:p>
          <a:p>
            <a:pPr marL="0" indent="0">
              <a:buFont typeface="Arial" pitchFamily="34" charset="0"/>
              <a:buNone/>
            </a:pPr>
            <a:r>
              <a:rPr lang="en-US" baseline="0" dirty="0" smtClean="0"/>
              <a:t>Modern</a:t>
            </a:r>
          </a:p>
          <a:p>
            <a:pPr marL="0" indent="0">
              <a:buFont typeface="Arial" pitchFamily="34" charset="0"/>
              <a:buNone/>
            </a:pPr>
            <a:r>
              <a:rPr lang="en-US" baseline="0" dirty="0" smtClean="0"/>
              <a:t>Heinrich</a:t>
            </a:r>
          </a:p>
          <a:p>
            <a:pPr marL="171450" indent="-171450">
              <a:buFont typeface="Arial" pitchFamily="34" charset="0"/>
              <a:buChar char="•"/>
            </a:pPr>
            <a:r>
              <a:rPr lang="en-US" baseline="0" dirty="0" smtClean="0"/>
              <a:t>Shallow to 1000 m</a:t>
            </a:r>
          </a:p>
          <a:p>
            <a:pPr marL="0" indent="0">
              <a:buFont typeface="Arial" pitchFamily="34" charset="0"/>
              <a:buNone/>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11</a:t>
            </a:fld>
            <a:endParaRPr lang="en-US"/>
          </a:p>
        </p:txBody>
      </p:sp>
    </p:spTree>
    <p:extLst>
      <p:ext uri="{BB962C8B-B14F-4D97-AF65-F5344CB8AC3E}">
        <p14:creationId xmlns:p14="http://schemas.microsoft.com/office/powerpoint/2010/main" val="626529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Changes in modes</a:t>
            </a:r>
            <a:r>
              <a:rPr lang="en-US" baseline="0" dirty="0" smtClean="0"/>
              <a:t> and deep water ventilation, atmospheric carbon 14 used as proxy for THC changes.</a:t>
            </a:r>
          </a:p>
        </p:txBody>
      </p:sp>
      <p:sp>
        <p:nvSpPr>
          <p:cNvPr id="4" name="Slide Number Placeholder 3"/>
          <p:cNvSpPr>
            <a:spLocks noGrp="1"/>
          </p:cNvSpPr>
          <p:nvPr>
            <p:ph type="sldNum" sz="quarter" idx="10"/>
          </p:nvPr>
        </p:nvSpPr>
        <p:spPr/>
        <p:txBody>
          <a:bodyPr/>
          <a:lstStyle/>
          <a:p>
            <a:fld id="{58BE1359-2DA2-4102-8E5F-3C314329F386}" type="slidenum">
              <a:rPr lang="en-US" smtClean="0"/>
              <a:t>12</a:t>
            </a:fld>
            <a:endParaRPr lang="en-US"/>
          </a:p>
        </p:txBody>
      </p:sp>
    </p:spTree>
    <p:extLst>
      <p:ext uri="{BB962C8B-B14F-4D97-AF65-F5344CB8AC3E}">
        <p14:creationId xmlns:p14="http://schemas.microsoft.com/office/powerpoint/2010/main" val="41352175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Jesse</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13</a:t>
            </a:fld>
            <a:endParaRPr lang="en-US"/>
          </a:p>
        </p:txBody>
      </p:sp>
    </p:spTree>
    <p:extLst>
      <p:ext uri="{BB962C8B-B14F-4D97-AF65-F5344CB8AC3E}">
        <p14:creationId xmlns:p14="http://schemas.microsoft.com/office/powerpoint/2010/main" val="33731180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Jesse</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14</a:t>
            </a:fld>
            <a:endParaRPr lang="en-US"/>
          </a:p>
        </p:txBody>
      </p:sp>
    </p:spTree>
    <p:extLst>
      <p:ext uri="{BB962C8B-B14F-4D97-AF65-F5344CB8AC3E}">
        <p14:creationId xmlns:p14="http://schemas.microsoft.com/office/powerpoint/2010/main" val="35679222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Jesse</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15</a:t>
            </a:fld>
            <a:endParaRPr lang="en-US"/>
          </a:p>
        </p:txBody>
      </p:sp>
    </p:spTree>
    <p:extLst>
      <p:ext uri="{BB962C8B-B14F-4D97-AF65-F5344CB8AC3E}">
        <p14:creationId xmlns:p14="http://schemas.microsoft.com/office/powerpoint/2010/main" val="12733071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Jesse</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16</a:t>
            </a:fld>
            <a:endParaRPr lang="en-US"/>
          </a:p>
        </p:txBody>
      </p:sp>
    </p:spTree>
    <p:extLst>
      <p:ext uri="{BB962C8B-B14F-4D97-AF65-F5344CB8AC3E}">
        <p14:creationId xmlns:p14="http://schemas.microsoft.com/office/powerpoint/2010/main" val="2687970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Jesse</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17</a:t>
            </a:fld>
            <a:endParaRPr lang="en-US"/>
          </a:p>
        </p:txBody>
      </p:sp>
    </p:spTree>
    <p:extLst>
      <p:ext uri="{BB962C8B-B14F-4D97-AF65-F5344CB8AC3E}">
        <p14:creationId xmlns:p14="http://schemas.microsoft.com/office/powerpoint/2010/main" val="31570601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Jesse</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18</a:t>
            </a:fld>
            <a:endParaRPr lang="en-US"/>
          </a:p>
        </p:txBody>
      </p:sp>
    </p:spTree>
    <p:extLst>
      <p:ext uri="{BB962C8B-B14F-4D97-AF65-F5344CB8AC3E}">
        <p14:creationId xmlns:p14="http://schemas.microsoft.com/office/powerpoint/2010/main" val="14032501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Jesse</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19</a:t>
            </a:fld>
            <a:endParaRPr lang="en-US"/>
          </a:p>
        </p:txBody>
      </p:sp>
    </p:spTree>
    <p:extLst>
      <p:ext uri="{BB962C8B-B14F-4D97-AF65-F5344CB8AC3E}">
        <p14:creationId xmlns:p14="http://schemas.microsoft.com/office/powerpoint/2010/main" val="3691123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1359-2DA2-4102-8E5F-3C314329F386}" type="slidenum">
              <a:rPr lang="en-US" smtClean="0"/>
              <a:t>2</a:t>
            </a:fld>
            <a:endParaRPr lang="en-US"/>
          </a:p>
        </p:txBody>
      </p:sp>
    </p:spTree>
    <p:extLst>
      <p:ext uri="{BB962C8B-B14F-4D97-AF65-F5344CB8AC3E}">
        <p14:creationId xmlns:p14="http://schemas.microsoft.com/office/powerpoint/2010/main" val="24027673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D-O events indicated shift</a:t>
            </a:r>
            <a:r>
              <a:rPr lang="en-US" baseline="0" dirty="0" smtClean="0"/>
              <a:t> from Modern to glacial nodes</a:t>
            </a:r>
          </a:p>
          <a:p>
            <a:pPr marL="628650" lvl="1" indent="-171450">
              <a:buFont typeface="Arial" pitchFamily="34" charset="0"/>
              <a:buChar char="•"/>
            </a:pPr>
            <a:r>
              <a:rPr lang="en-US" baseline="0" dirty="0" smtClean="0"/>
              <a:t>Millennial scale changes</a:t>
            </a:r>
          </a:p>
          <a:p>
            <a:pPr marL="628650" lvl="1" indent="-171450">
              <a:buFont typeface="Arial" pitchFamily="34" charset="0"/>
              <a:buChar char="•"/>
            </a:pPr>
            <a:r>
              <a:rPr lang="en-US" baseline="0" dirty="0" smtClean="0"/>
              <a:t>Preferred spacing of ~1500</a:t>
            </a:r>
          </a:p>
          <a:p>
            <a:pPr marL="628650" lvl="1" indent="-171450">
              <a:buFont typeface="Arial" pitchFamily="34" charset="0"/>
              <a:buChar char="•"/>
            </a:pPr>
            <a:r>
              <a:rPr lang="en-US" baseline="0" dirty="0" smtClean="0"/>
              <a:t>Amplified normal cycles?</a:t>
            </a:r>
          </a:p>
          <a:p>
            <a:pPr marL="628650" lvl="1" indent="-171450">
              <a:buFont typeface="Arial" pitchFamily="34" charset="0"/>
              <a:buChar char="•"/>
            </a:pPr>
            <a:r>
              <a:rPr lang="en-US" baseline="0" dirty="0" err="1" smtClean="0"/>
              <a:t>Atmos</a:t>
            </a:r>
            <a:r>
              <a:rPr lang="en-US" baseline="0" dirty="0" smtClean="0"/>
              <a:t> transmitted cycle beyond N.A.</a:t>
            </a:r>
          </a:p>
          <a:p>
            <a:pPr marL="171450" indent="-171450">
              <a:buFont typeface="Arial" pitchFamily="34" charset="0"/>
              <a:buChar char="•"/>
            </a:pPr>
            <a:endParaRPr lang="en-US" dirty="0" smtClean="0"/>
          </a:p>
          <a:p>
            <a:pPr marL="171450" indent="-171450">
              <a:buFont typeface="Arial" pitchFamily="34" charset="0"/>
              <a:buChar char="•"/>
            </a:pPr>
            <a:r>
              <a:rPr lang="en-US" dirty="0" smtClean="0"/>
              <a:t>H0 mode,</a:t>
            </a:r>
            <a:r>
              <a:rPr lang="en-US" baseline="0" dirty="0" smtClean="0"/>
              <a:t> large cooling in N.A., warming in S. H. (indicates decreased </a:t>
            </a:r>
            <a:r>
              <a:rPr lang="en-US" baseline="0" dirty="0" err="1" smtClean="0"/>
              <a:t>meridional</a:t>
            </a:r>
            <a:r>
              <a:rPr lang="en-US" baseline="0" dirty="0" smtClean="0"/>
              <a:t> heat transport from S.A.)</a:t>
            </a:r>
          </a:p>
          <a:p>
            <a:pPr marL="628650" lvl="1" indent="-171450">
              <a:buFont typeface="Arial" pitchFamily="34" charset="0"/>
              <a:buChar char="•"/>
            </a:pPr>
            <a:r>
              <a:rPr lang="en-US" baseline="0" dirty="0" smtClean="0"/>
              <a:t>Does not hold true for older D-O, only younger </a:t>
            </a:r>
            <a:r>
              <a:rPr lang="en-US" baseline="0" dirty="0" err="1" smtClean="0"/>
              <a:t>dryas</a:t>
            </a:r>
            <a:endParaRPr lang="en-US" baseline="0" dirty="0" smtClean="0"/>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Two mechanisms in THC climate variability: ocean (seesaw) &amp; atmosphere</a:t>
            </a:r>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20</a:t>
            </a:fld>
            <a:endParaRPr lang="en-US"/>
          </a:p>
        </p:txBody>
      </p:sp>
    </p:spTree>
    <p:extLst>
      <p:ext uri="{BB962C8B-B14F-4D97-AF65-F5344CB8AC3E}">
        <p14:creationId xmlns:p14="http://schemas.microsoft.com/office/powerpoint/2010/main" val="31634788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Seesaw</a:t>
            </a:r>
            <a:r>
              <a:rPr lang="en-US" baseline="0" dirty="0" smtClean="0"/>
              <a:t> intervals using EOFs also found for 26 – 50 </a:t>
            </a:r>
            <a:r>
              <a:rPr lang="en-US" baseline="0" dirty="0" err="1" smtClean="0"/>
              <a:t>kya</a:t>
            </a:r>
            <a:endParaRPr lang="en-US" baseline="0" dirty="0" smtClean="0"/>
          </a:p>
          <a:p>
            <a:endParaRPr lang="en-US" baseline="0" dirty="0" smtClean="0"/>
          </a:p>
          <a:p>
            <a:r>
              <a:rPr lang="en-US" baseline="0" dirty="0" smtClean="0"/>
              <a:t>Modeling challenges with varying timescales (modes, EQ states), how to capture abruptness?</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21</a:t>
            </a:fld>
            <a:endParaRPr lang="en-US"/>
          </a:p>
        </p:txBody>
      </p:sp>
    </p:spTree>
    <p:extLst>
      <p:ext uri="{BB962C8B-B14F-4D97-AF65-F5344CB8AC3E}">
        <p14:creationId xmlns:p14="http://schemas.microsoft.com/office/powerpoint/2010/main" val="7524035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Seesaw</a:t>
            </a:r>
            <a:r>
              <a:rPr lang="en-US" baseline="0" dirty="0" smtClean="0"/>
              <a:t> intervals using EOFs also found for 26 – 50 </a:t>
            </a:r>
            <a:r>
              <a:rPr lang="en-US" baseline="0" dirty="0" err="1" smtClean="0"/>
              <a:t>kya</a:t>
            </a:r>
            <a:endParaRPr lang="en-US" baseline="0" dirty="0" smtClean="0"/>
          </a:p>
          <a:p>
            <a:endParaRPr lang="en-US" baseline="0" dirty="0" smtClean="0"/>
          </a:p>
          <a:p>
            <a:r>
              <a:rPr lang="en-US" baseline="0" dirty="0" smtClean="0"/>
              <a:t>More data on freshwater needed (</a:t>
            </a:r>
            <a:r>
              <a:rPr lang="en-US" baseline="0" dirty="0" err="1" smtClean="0"/>
              <a:t>precip</a:t>
            </a:r>
            <a:r>
              <a:rPr lang="en-US" baseline="0" dirty="0" smtClean="0"/>
              <a:t>, run off, icebergs, discharge, sea ice)</a:t>
            </a:r>
          </a:p>
          <a:p>
            <a:endParaRPr lang="en-US" baseline="0" dirty="0" smtClean="0"/>
          </a:p>
          <a:p>
            <a:r>
              <a:rPr lang="en-US" baseline="0" dirty="0" smtClean="0"/>
              <a:t>Shut down of THC in models shows increased carbon 14 in atmosphere, but with half the amplitude</a:t>
            </a:r>
          </a:p>
          <a:p>
            <a:endParaRPr lang="en-US" baseline="0" dirty="0" smtClean="0"/>
          </a:p>
          <a:p>
            <a:r>
              <a:rPr lang="en-US" baseline="0" dirty="0" smtClean="0"/>
              <a:t>THC is sensitive to small changes in freshwater</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23</a:t>
            </a:fld>
            <a:endParaRPr lang="en-US"/>
          </a:p>
        </p:txBody>
      </p:sp>
    </p:spTree>
    <p:extLst>
      <p:ext uri="{BB962C8B-B14F-4D97-AF65-F5344CB8AC3E}">
        <p14:creationId xmlns:p14="http://schemas.microsoft.com/office/powerpoint/2010/main" val="752403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Says nothing</a:t>
            </a:r>
            <a:r>
              <a:rPr lang="en-US" baseline="0" dirty="0" smtClean="0"/>
              <a:t> about the speed or size of the forcing, doesn’t indicate speed of the transition (determined by the climate system)</a:t>
            </a:r>
          </a:p>
          <a:p>
            <a:pPr marL="171450" indent="-171450">
              <a:buFont typeface="Arial" pitchFamily="34" charset="0"/>
              <a:buChar char="•"/>
            </a:pPr>
            <a:endParaRPr lang="en-US" baseline="0" dirty="0" smtClean="0"/>
          </a:p>
          <a:p>
            <a:pPr marL="171450" indent="-171450">
              <a:buFont typeface="Arial" pitchFamily="34" charset="0"/>
              <a:buChar char="•"/>
            </a:pPr>
            <a:r>
              <a:rPr lang="en-US" dirty="0" smtClean="0"/>
              <a:t>… many scientists measure time on geological scales, most people are concerned with changes and their potential impacts on societal and ecological time scales. From this point of view, an abrupt change is one that takes place so rapidly and unexpectedly that human or natural systems have difficulty adapting to it. Abrupt changes in climate are most likely to be significant, from a human perspective, if they persist over years or longer, are larger than typical climate variability, and affect sub-continental or larger regions.  - National</a:t>
            </a:r>
            <a:r>
              <a:rPr lang="en-US" baseline="0" dirty="0" smtClean="0"/>
              <a:t> Research Council</a:t>
            </a:r>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Does a particular forcing cause abrupt climate change?  Maybe, maybe not.  Important to know what changes have occurred in the past and apply to current models</a:t>
            </a:r>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Ball/cup model for thresholds, forces leading to threshold may not tip</a:t>
            </a:r>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Are humans driving the climate toward an abrupt change?  What does history tell us?</a:t>
            </a:r>
          </a:p>
          <a:p>
            <a:pPr marL="171450" indent="-171450">
              <a:buFont typeface="Arial" pitchFamily="34" charset="0"/>
              <a:buChar char="•"/>
            </a:pPr>
            <a:endParaRPr lang="en-US" baseline="0"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3</a:t>
            </a:fld>
            <a:endParaRPr lang="en-US"/>
          </a:p>
        </p:txBody>
      </p:sp>
    </p:spTree>
    <p:extLst>
      <p:ext uri="{BB962C8B-B14F-4D97-AF65-F5344CB8AC3E}">
        <p14:creationId xmlns:p14="http://schemas.microsoft.com/office/powerpoint/2010/main" val="2748976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Limitations</a:t>
            </a:r>
            <a:r>
              <a:rPr lang="en-US" baseline="0" dirty="0" smtClean="0"/>
              <a:t> on record keeping by instrumentation</a:t>
            </a:r>
          </a:p>
          <a:p>
            <a:pPr marL="171450" indent="-171450">
              <a:buFont typeface="Arial" pitchFamily="34" charset="0"/>
              <a:buChar char="•"/>
            </a:pPr>
            <a:r>
              <a:rPr lang="en-US" baseline="0" dirty="0" smtClean="0"/>
              <a:t>~300 </a:t>
            </a:r>
            <a:r>
              <a:rPr lang="en-US" baseline="0" dirty="0" err="1" smtClean="0"/>
              <a:t>yrs</a:t>
            </a:r>
            <a:r>
              <a:rPr lang="en-US" baseline="0" dirty="0" smtClean="0"/>
              <a:t> temp, </a:t>
            </a:r>
            <a:r>
              <a:rPr lang="en-US" baseline="0" dirty="0" err="1" smtClean="0"/>
              <a:t>precip</a:t>
            </a:r>
            <a:r>
              <a:rPr lang="en-US" baseline="0" dirty="0" smtClean="0"/>
              <a:t>, </a:t>
            </a:r>
            <a:r>
              <a:rPr lang="en-US" baseline="0" dirty="0" err="1" smtClean="0"/>
              <a:t>baro</a:t>
            </a:r>
            <a:endParaRPr lang="en-US" baseline="0" dirty="0" smtClean="0"/>
          </a:p>
          <a:p>
            <a:pPr marL="171450" indent="-171450">
              <a:buFont typeface="Arial" pitchFamily="34" charset="0"/>
              <a:buChar char="•"/>
            </a:pPr>
            <a:r>
              <a:rPr lang="en-US" baseline="0" dirty="0" smtClean="0"/>
              <a:t>Longer records through other methods (coring, etc.)</a:t>
            </a:r>
          </a:p>
          <a:p>
            <a:pPr marL="171450" indent="-171450">
              <a:buFont typeface="Arial" pitchFamily="34" charset="0"/>
              <a:buChar char="•"/>
            </a:pPr>
            <a:r>
              <a:rPr lang="en-US" baseline="0" dirty="0" smtClean="0"/>
              <a:t>Observable climate change</a:t>
            </a:r>
          </a:p>
          <a:p>
            <a:pPr marL="628650" lvl="1" indent="-171450">
              <a:buFont typeface="Arial" pitchFamily="34" charset="0"/>
              <a:buChar char="•"/>
            </a:pPr>
            <a:r>
              <a:rPr lang="en-US" baseline="0" dirty="0" smtClean="0"/>
              <a:t>ENSO 1976</a:t>
            </a:r>
          </a:p>
          <a:p>
            <a:pPr marL="628650" lvl="1" indent="-171450">
              <a:buFont typeface="Arial" pitchFamily="34" charset="0"/>
              <a:buChar char="•"/>
            </a:pPr>
            <a:r>
              <a:rPr lang="en-US" baseline="0" dirty="0" smtClean="0"/>
              <a:t>Younger </a:t>
            </a:r>
            <a:r>
              <a:rPr lang="en-US" baseline="0" dirty="0" err="1" smtClean="0"/>
              <a:t>Dryas</a:t>
            </a:r>
            <a:endParaRPr lang="en-US" baseline="0" dirty="0" smtClean="0"/>
          </a:p>
          <a:p>
            <a:pPr marL="628650" lvl="1" indent="-171450">
              <a:buFont typeface="Arial" pitchFamily="34" charset="0"/>
              <a:buChar char="•"/>
            </a:pPr>
            <a:r>
              <a:rPr lang="en-US" baseline="0" dirty="0" smtClean="0"/>
              <a:t>Little Ice Age &amp; 8200 year event</a:t>
            </a:r>
          </a:p>
          <a:p>
            <a:pPr marL="628650" lvl="1" indent="-171450">
              <a:buFont typeface="Arial" pitchFamily="34" charset="0"/>
              <a:buChar char="•"/>
            </a:pPr>
            <a:r>
              <a:rPr lang="en-US" baseline="0" dirty="0" smtClean="0"/>
              <a:t>Moon Lake, ND Dust bowl</a:t>
            </a:r>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4</a:t>
            </a:fld>
            <a:endParaRPr lang="en-US"/>
          </a:p>
        </p:txBody>
      </p:sp>
    </p:spTree>
    <p:extLst>
      <p:ext uri="{BB962C8B-B14F-4D97-AF65-F5344CB8AC3E}">
        <p14:creationId xmlns:p14="http://schemas.microsoft.com/office/powerpoint/2010/main" val="939860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Salinity measurements</a:t>
            </a:r>
            <a:r>
              <a:rPr lang="en-US" baseline="0" dirty="0" smtClean="0"/>
              <a:t> – Latitude ~47⁰</a:t>
            </a:r>
          </a:p>
          <a:p>
            <a:r>
              <a:rPr lang="en-US" sz="1200" b="0" i="0" u="none" strike="noStrike" kern="1200" baseline="0" dirty="0" smtClean="0">
                <a:solidFill>
                  <a:schemeClr val="tx1"/>
                </a:solidFill>
                <a:latin typeface="+mn-lt"/>
                <a:ea typeface="+mn-ea"/>
                <a:cs typeface="+mn-cs"/>
              </a:rPr>
              <a:t>Diatom assemblages preserved in sediment cores from closed basin lakes can provide high resolution records of past hydrologic and climatic conditions, including long term patterns in the intensity, duration, and frequency of droughts   ……  A sub decadal Record of inferred salinity for the past 2300 years indicates that extreme droughts of greater intensity than those during the 1930s ‘Dust Bowl’ were more frequent prior to A.D. 1200. This high frequency of extreme droughts persisted for centuries and was most pronounced from A.D. 200–370, A.D. 700–850 and A.D. 1000–1200. A pronounced shift to generally wetter conditions with less severe droughts of shorter duration occurred at A.D. 1200. This abrupt change coincided with the end of the ‘Medieval Warm Period’ (A.D. 1000–1200) and the onset of the ‘Little Ice Age’ (A.D. 1300–1850). – Laird, 1998 (abstract)</a:t>
            </a:r>
          </a:p>
          <a:p>
            <a:endParaRPr lang="en-US" sz="1200" b="0" i="0" u="none" strike="noStrike"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Different kinds of diatoms favor more or less saline conditions, so an analysis of the types of diatoms found in the layers of lake sediment can be used to reconstruct variations in salinity. The changes in salinity are a reflection of drought variability in this region over the last 2000 years. The sediments were sampled at an average interval of 5.3 years, and radiocarbon and lead- 210 dates provided age control. The gap in the record from the early 17th to the early 18th century is due to loss of data from the core drying out.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One of the notable features about this </a:t>
            </a:r>
            <a:r>
              <a:rPr lang="en-US" sz="1200" kern="1200" dirty="0" err="1" smtClean="0">
                <a:solidFill>
                  <a:schemeClr val="tx1"/>
                </a:solidFill>
                <a:latin typeface="+mn-lt"/>
                <a:ea typeface="+mn-ea"/>
                <a:cs typeface="+mn-cs"/>
              </a:rPr>
              <a:t>paleodrought</a:t>
            </a:r>
            <a:r>
              <a:rPr lang="en-US" sz="1200" kern="1200" dirty="0" smtClean="0">
                <a:solidFill>
                  <a:schemeClr val="tx1"/>
                </a:solidFill>
                <a:latin typeface="+mn-lt"/>
                <a:ea typeface="+mn-ea"/>
                <a:cs typeface="+mn-cs"/>
              </a:rPr>
              <a:t> proxy is the abrupt shift in the data about A.D. 1200. This record raises the possibility that different, relatively stable drought "states" or "modes" may have existed over the past 2,000 years. The graph on the right shows a marked shift between high and low salinity conditions around A.D. 1200, suggesting a change in general drought characteristics about this time. Before A.D. 1200, this record indicates regular and persistent droughts….. In sharp contrast with the period prior to ca. A.D. 1200, the current mode of drought appears relatively wet and free of truly severe drought. </a:t>
            </a:r>
          </a:p>
          <a:p>
            <a:endParaRPr lang="en-US" dirty="0" smtClean="0"/>
          </a:p>
          <a:p>
            <a:r>
              <a:rPr lang="en-US" dirty="0" smtClean="0"/>
              <a:t>http://www.ncdc.noaa.gov/paleo/drought/drght_laird96.html</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5</a:t>
            </a:fld>
            <a:endParaRPr lang="en-US"/>
          </a:p>
        </p:txBody>
      </p:sp>
    </p:spTree>
    <p:extLst>
      <p:ext uri="{BB962C8B-B14F-4D97-AF65-F5344CB8AC3E}">
        <p14:creationId xmlns:p14="http://schemas.microsoft.com/office/powerpoint/2010/main" val="3565245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Models are based on threshold</a:t>
            </a:r>
            <a:r>
              <a:rPr lang="en-US" baseline="0" dirty="0" smtClean="0"/>
              <a:t> barriers</a:t>
            </a:r>
            <a:endParaRPr lang="en-US" dirty="0" smtClean="0"/>
          </a:p>
          <a:p>
            <a:endParaRPr lang="en-US" dirty="0" smtClean="0"/>
          </a:p>
          <a:p>
            <a:r>
              <a:rPr lang="en-US" dirty="0" smtClean="0"/>
              <a:t>Trigger – Initial forcing (pushes over threshold)</a:t>
            </a:r>
          </a:p>
          <a:p>
            <a:r>
              <a:rPr lang="en-US" dirty="0" smtClean="0"/>
              <a:t>Amplifier – Feedback loop</a:t>
            </a:r>
            <a:r>
              <a:rPr lang="en-US" baseline="0" dirty="0" smtClean="0"/>
              <a:t> (albedo, snow fall)</a:t>
            </a:r>
          </a:p>
          <a:p>
            <a:r>
              <a:rPr lang="en-US" baseline="0" dirty="0" smtClean="0"/>
              <a:t>Globalizer – spreading of influence from smaller region to larger (General Circulation Models, </a:t>
            </a:r>
            <a:r>
              <a:rPr lang="en-US" baseline="0" dirty="0" err="1" smtClean="0"/>
              <a:t>etc</a:t>
            </a:r>
            <a:r>
              <a:rPr lang="en-US" baseline="0" dirty="0" smtClean="0"/>
              <a:t>)</a:t>
            </a:r>
          </a:p>
          <a:p>
            <a:r>
              <a:rPr lang="en-US" baseline="0" dirty="0" smtClean="0"/>
              <a:t>Persistence – Feedback loop that allows for lasting conditions in altered state</a:t>
            </a:r>
          </a:p>
          <a:p>
            <a:endParaRPr lang="en-US" baseline="0" dirty="0" smtClean="0"/>
          </a:p>
          <a:p>
            <a:r>
              <a:rPr lang="en-US" baseline="0" dirty="0" smtClean="0"/>
              <a:t>Considerations when building a model</a:t>
            </a:r>
          </a:p>
          <a:p>
            <a:pPr marL="171450" indent="-171450">
              <a:buFont typeface="Arial" pitchFamily="34" charset="0"/>
              <a:buChar char="•"/>
            </a:pPr>
            <a:r>
              <a:rPr lang="en-US" baseline="0" dirty="0" smtClean="0"/>
              <a:t>Scale of climate change in space and time</a:t>
            </a:r>
          </a:p>
          <a:p>
            <a:pPr marL="171450" indent="-171450">
              <a:buFont typeface="Arial" pitchFamily="34" charset="0"/>
              <a:buChar char="•"/>
            </a:pPr>
            <a:r>
              <a:rPr lang="en-US" baseline="0" dirty="0" smtClean="0"/>
              <a:t>Regional modes (what is the dominant climate mode in that region?)</a:t>
            </a:r>
          </a:p>
          <a:p>
            <a:pPr marL="171450" indent="-171450">
              <a:buFont typeface="Arial" pitchFamily="34" charset="0"/>
              <a:buChar char="•"/>
            </a:pPr>
            <a:r>
              <a:rPr lang="en-US" baseline="0" dirty="0" smtClean="0"/>
              <a:t>Where does data collected fit in the model?  Trigger, amplifier, globalizer?</a:t>
            </a:r>
          </a:p>
          <a:p>
            <a:pPr marL="171450" indent="-171450">
              <a:buFont typeface="Arial" pitchFamily="34" charset="0"/>
              <a:buChar char="•"/>
            </a:pPr>
            <a:endParaRPr lang="en-US" baseline="0" dirty="0" smtClean="0"/>
          </a:p>
          <a:p>
            <a:pPr marL="0" indent="0">
              <a:buFont typeface="Arial" pitchFamily="34" charset="0"/>
              <a:buNone/>
            </a:pPr>
            <a:r>
              <a:rPr lang="en-US" baseline="0" dirty="0" smtClean="0"/>
              <a:t>Consider the THC</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8BE1359-2DA2-4102-8E5F-3C314329F386}" type="slidenum">
              <a:rPr lang="en-US" smtClean="0"/>
              <a:t>6</a:t>
            </a:fld>
            <a:endParaRPr lang="en-US"/>
          </a:p>
        </p:txBody>
      </p:sp>
    </p:spTree>
    <p:extLst>
      <p:ext uri="{BB962C8B-B14F-4D97-AF65-F5344CB8AC3E}">
        <p14:creationId xmlns:p14="http://schemas.microsoft.com/office/powerpoint/2010/main" val="4153438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Stommel</a:t>
            </a:r>
            <a:r>
              <a:rPr lang="en-US" dirty="0" smtClean="0"/>
              <a:t> box model</a:t>
            </a:r>
          </a:p>
          <a:p>
            <a:pPr marL="171450" indent="-171450">
              <a:buFont typeface="Arial" pitchFamily="34" charset="0"/>
              <a:buChar char="•"/>
            </a:pPr>
            <a:r>
              <a:rPr lang="en-US" dirty="0" smtClean="0"/>
              <a:t>Simplified</a:t>
            </a:r>
            <a:r>
              <a:rPr lang="en-US" baseline="0" dirty="0" smtClean="0"/>
              <a:t> model</a:t>
            </a:r>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fresh water loss at lower latitudes, equivalent to fresh water gain at higher latitudes</a:t>
            </a:r>
          </a:p>
          <a:p>
            <a:pPr marL="628650" lvl="1" indent="-171450">
              <a:buFont typeface="Arial" pitchFamily="34" charset="0"/>
              <a:buChar char="•"/>
            </a:pPr>
            <a:r>
              <a:rPr lang="en-US" baseline="0" dirty="0" smtClean="0"/>
              <a:t>Red is weak mixing (normal oceanic or wind driven)</a:t>
            </a:r>
          </a:p>
          <a:p>
            <a:pPr marL="628650" lvl="1" indent="-171450">
              <a:buFont typeface="Arial" pitchFamily="34" charset="0"/>
              <a:buChar char="•"/>
            </a:pPr>
            <a:r>
              <a:rPr lang="en-US" baseline="0" dirty="0" smtClean="0"/>
              <a:t>Blue is strong mixing</a:t>
            </a:r>
          </a:p>
          <a:p>
            <a:pPr marL="628650" lvl="1" indent="-171450">
              <a:buFont typeface="Arial" pitchFamily="34" charset="0"/>
              <a:buChar char="•"/>
            </a:pPr>
            <a:r>
              <a:rPr lang="en-US" baseline="0" dirty="0" smtClean="0"/>
              <a:t>Function of freshwater forcing (net forcing?)   f(fresh) = THC strength</a:t>
            </a:r>
          </a:p>
          <a:p>
            <a:pPr marL="628650" lvl="1" indent="-171450">
              <a:buFont typeface="Arial" pitchFamily="34" charset="0"/>
              <a:buChar char="•"/>
            </a:pPr>
            <a:r>
              <a:rPr lang="en-US" baseline="0" dirty="0" smtClean="0"/>
              <a:t>Green is input of fresh water at high mixing</a:t>
            </a:r>
          </a:p>
          <a:p>
            <a:pPr marL="628650" lvl="1" indent="-171450">
              <a:buFont typeface="Arial" pitchFamily="34" charset="0"/>
              <a:buChar char="•"/>
            </a:pPr>
            <a:r>
              <a:rPr lang="en-US" baseline="0" dirty="0" smtClean="0"/>
              <a:t>Orange is input at low mixing</a:t>
            </a:r>
          </a:p>
          <a:p>
            <a:pPr marL="628650" lvl="1" indent="-171450">
              <a:buFont typeface="Arial" pitchFamily="34" charset="0"/>
              <a:buChar char="•"/>
            </a:pPr>
            <a:r>
              <a:rPr lang="en-US" baseline="0" dirty="0" smtClean="0"/>
              <a:t>Initial input is the same for both models</a:t>
            </a:r>
          </a:p>
          <a:p>
            <a:pPr marL="628650" lvl="1" indent="-171450">
              <a:buFont typeface="Arial" pitchFamily="34" charset="0"/>
              <a:buChar char="•"/>
            </a:pPr>
            <a:r>
              <a:rPr lang="en-US" baseline="0" dirty="0" smtClean="0"/>
              <a:t>Cannot return to blue after red, new equilibrium</a:t>
            </a:r>
          </a:p>
          <a:p>
            <a:pPr marL="628650" lvl="1" indent="-171450">
              <a:buFont typeface="Arial" pitchFamily="34" charset="0"/>
              <a:buChar char="•"/>
            </a:pPr>
            <a:endParaRPr lang="en-US" baseline="0" dirty="0" smtClean="0"/>
          </a:p>
          <a:p>
            <a:pPr marL="628650" lvl="1" indent="-171450">
              <a:buFont typeface="Arial" pitchFamily="34" charset="0"/>
              <a:buChar char="•"/>
            </a:pPr>
            <a:r>
              <a:rPr lang="en-US" baseline="0" dirty="0" smtClean="0"/>
              <a:t>GCM using mixing represent oceanic mixing as strong, uniform mixing.  Errors in the models may be due to the exclusion of thresholds</a:t>
            </a:r>
          </a:p>
        </p:txBody>
      </p:sp>
      <p:sp>
        <p:nvSpPr>
          <p:cNvPr id="4" name="Slide Number Placeholder 3"/>
          <p:cNvSpPr>
            <a:spLocks noGrp="1"/>
          </p:cNvSpPr>
          <p:nvPr>
            <p:ph type="sldNum" sz="quarter" idx="10"/>
          </p:nvPr>
        </p:nvSpPr>
        <p:spPr/>
        <p:txBody>
          <a:bodyPr/>
          <a:lstStyle/>
          <a:p>
            <a:fld id="{58BE1359-2DA2-4102-8E5F-3C314329F386}" type="slidenum">
              <a:rPr lang="en-US" smtClean="0"/>
              <a:t>7</a:t>
            </a:fld>
            <a:endParaRPr lang="en-US"/>
          </a:p>
        </p:txBody>
      </p:sp>
    </p:spTree>
    <p:extLst>
      <p:ext uri="{BB962C8B-B14F-4D97-AF65-F5344CB8AC3E}">
        <p14:creationId xmlns:p14="http://schemas.microsoft.com/office/powerpoint/2010/main" val="3261930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Going back</a:t>
            </a:r>
            <a:r>
              <a:rPr lang="en-US" baseline="0" dirty="0" smtClean="0"/>
              <a:t> to the initial statement</a:t>
            </a:r>
          </a:p>
          <a:p>
            <a:pPr marL="171450" indent="-171450">
              <a:buFont typeface="Arial" pitchFamily="34" charset="0"/>
              <a:buChar char="•"/>
            </a:pPr>
            <a:r>
              <a:rPr lang="en-US" dirty="0" smtClean="0"/>
              <a:t>Think evolution, think scale, lifespans</a:t>
            </a:r>
          </a:p>
          <a:p>
            <a:pPr marL="171450" indent="-171450">
              <a:buFont typeface="Arial" pitchFamily="34" charset="0"/>
              <a:buChar char="•"/>
            </a:pPr>
            <a:r>
              <a:rPr lang="en-US" dirty="0" smtClean="0"/>
              <a:t>Corals, forests</a:t>
            </a:r>
          </a:p>
          <a:p>
            <a:pPr marL="171450" indent="-171450">
              <a:buFont typeface="Arial" pitchFamily="34" charset="0"/>
              <a:buChar char="•"/>
            </a:pPr>
            <a:r>
              <a:rPr lang="en-US" dirty="0" smtClean="0"/>
              <a:t>Ability to adapt to</a:t>
            </a:r>
            <a:r>
              <a:rPr lang="en-US" baseline="0" dirty="0" smtClean="0"/>
              <a:t> new state of climate</a:t>
            </a:r>
          </a:p>
          <a:p>
            <a:pPr marL="171450" indent="-171450">
              <a:buFont typeface="Arial" pitchFamily="34" charset="0"/>
              <a:buChar char="•"/>
            </a:pPr>
            <a:r>
              <a:rPr lang="en-US" baseline="0" dirty="0" smtClean="0"/>
              <a:t>Slow changes, slow response</a:t>
            </a:r>
          </a:p>
          <a:p>
            <a:pPr marL="171450" indent="-171450">
              <a:buFont typeface="Arial" pitchFamily="34" charset="0"/>
              <a:buChar char="•"/>
            </a:pPr>
            <a:r>
              <a:rPr lang="en-US" baseline="0" dirty="0" smtClean="0"/>
              <a:t>Abrupt changes, no chance for response</a:t>
            </a:r>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Water and drought – economic impact</a:t>
            </a:r>
          </a:p>
          <a:p>
            <a:pPr marL="628650" lvl="1" indent="-171450">
              <a:buFont typeface="Arial" pitchFamily="34" charset="0"/>
              <a:buChar char="•"/>
            </a:pPr>
            <a:r>
              <a:rPr lang="en-US" baseline="0" dirty="0" smtClean="0"/>
              <a:t>What scale?  Crops, etc.</a:t>
            </a:r>
          </a:p>
          <a:p>
            <a:pPr marL="628650" lvl="1" indent="-171450">
              <a:buFont typeface="Arial" pitchFamily="34" charset="0"/>
              <a:buChar char="•"/>
            </a:pPr>
            <a:r>
              <a:rPr lang="en-US" baseline="0" dirty="0" smtClean="0"/>
              <a:t>Faster, less anticipated change is more costly</a:t>
            </a:r>
          </a:p>
          <a:p>
            <a:pPr marL="171450" lvl="0" indent="-171450">
              <a:buFont typeface="Arial" pitchFamily="34" charset="0"/>
              <a:buChar char="•"/>
            </a:pPr>
            <a:r>
              <a:rPr lang="en-US" baseline="0" dirty="0" smtClean="0"/>
              <a:t>Cost of change</a:t>
            </a:r>
          </a:p>
          <a:p>
            <a:pPr marL="171450" lvl="0" indent="-171450">
              <a:buFont typeface="Arial" pitchFamily="34" charset="0"/>
              <a:buChar char="•"/>
            </a:pPr>
            <a:endParaRPr lang="en-US" baseline="0" dirty="0" smtClean="0"/>
          </a:p>
          <a:p>
            <a:pPr marL="171450" lvl="0" indent="-171450">
              <a:buFont typeface="Arial" pitchFamily="34" charset="0"/>
              <a:buChar char="•"/>
            </a:pPr>
            <a:r>
              <a:rPr lang="en-US" baseline="0" dirty="0" smtClean="0"/>
              <a:t>Cost of legislation to change emissions instead of something drastic</a:t>
            </a:r>
          </a:p>
          <a:p>
            <a:pPr marL="628650" lvl="1" indent="-171450">
              <a:buFont typeface="Arial" pitchFamily="34" charset="0"/>
              <a:buChar char="•"/>
            </a:pPr>
            <a:r>
              <a:rPr lang="en-US" baseline="0" dirty="0" smtClean="0"/>
              <a:t>Changes for reform are laid out in years</a:t>
            </a:r>
          </a:p>
          <a:p>
            <a:pPr marL="628650" lvl="1" indent="-171450">
              <a:buFont typeface="Arial" pitchFamily="34" charset="0"/>
              <a:buChar char="•"/>
            </a:pPr>
            <a:endParaRPr lang="en-US" baseline="0" dirty="0" smtClean="0"/>
          </a:p>
          <a:p>
            <a:pPr marL="171450" lvl="0" indent="-171450">
              <a:buFont typeface="Arial" pitchFamily="34" charset="0"/>
              <a:buChar char="•"/>
            </a:pPr>
            <a:r>
              <a:rPr lang="en-US" baseline="0" dirty="0" smtClean="0"/>
              <a:t>Easy to say human impact is a trigger, but maybe we set the stage for abrupt change via natural changes</a:t>
            </a:r>
          </a:p>
          <a:p>
            <a:pPr marL="171450" lvl="0" indent="-171450">
              <a:buFont typeface="Arial" pitchFamily="34" charset="0"/>
              <a:buChar char="•"/>
            </a:pPr>
            <a:endParaRPr lang="en-US" baseline="0" dirty="0" smtClean="0"/>
          </a:p>
          <a:p>
            <a:pPr marL="171450" lvl="0" indent="-171450">
              <a:buFont typeface="Arial" pitchFamily="34" charset="0"/>
              <a:buChar char="•"/>
            </a:pPr>
            <a:r>
              <a:rPr lang="en-US" baseline="0" dirty="0" smtClean="0"/>
              <a:t>Will the abrupt changes initiate new climate nodes, or revisit climate nodes of the past?</a:t>
            </a:r>
          </a:p>
          <a:p>
            <a:pPr marL="171450" lvl="0" indent="-171450">
              <a:buFont typeface="Arial" pitchFamily="34" charset="0"/>
              <a:buChar char="•"/>
            </a:pPr>
            <a:endParaRPr lang="en-US" baseline="0" dirty="0" smtClean="0"/>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Also as conditions near thresholds, the predictability of behavior is lost.  What will the stability be?</a:t>
            </a:r>
            <a:endParaRPr lang="en-US" dirty="0" smtClean="0"/>
          </a:p>
          <a:p>
            <a:pPr marL="171450" lvl="0" indent="-171450">
              <a:buFont typeface="Arial" pitchFamily="34" charset="0"/>
              <a:buChar char="•"/>
            </a:pPr>
            <a:endParaRPr lang="en-US" baseline="0" dirty="0" smtClean="0"/>
          </a:p>
          <a:p>
            <a:pPr marL="171450" lvl="0" indent="-171450">
              <a:buFont typeface="Arial" pitchFamily="34" charset="0"/>
              <a:buChar char="•"/>
            </a:pPr>
            <a:endParaRPr lang="en-US" baseline="0" dirty="0" smtClean="0"/>
          </a:p>
          <a:p>
            <a:pPr marL="628650" lvl="1"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8</a:t>
            </a:fld>
            <a:endParaRPr lang="en-US"/>
          </a:p>
        </p:txBody>
      </p:sp>
    </p:spTree>
    <p:extLst>
      <p:ext uri="{BB962C8B-B14F-4D97-AF65-F5344CB8AC3E}">
        <p14:creationId xmlns:p14="http://schemas.microsoft.com/office/powerpoint/2010/main" val="1148959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dirty="0" smtClean="0"/>
              <a:t>Makes it difficult</a:t>
            </a:r>
            <a:r>
              <a:rPr lang="en-US" baseline="0" dirty="0" smtClean="0"/>
              <a:t> to write policy to minimize the impact of abrupt change.  How can we prepare?</a:t>
            </a:r>
          </a:p>
          <a:p>
            <a:endParaRPr lang="en-US" baseline="0" dirty="0" smtClean="0"/>
          </a:p>
          <a:p>
            <a:r>
              <a:rPr lang="en-US" baseline="0" dirty="0" smtClean="0"/>
              <a:t>More effort in this area needs to be done.</a:t>
            </a:r>
          </a:p>
          <a:p>
            <a:endParaRPr lang="en-US" baseline="0" dirty="0" smtClean="0"/>
          </a:p>
          <a:p>
            <a:r>
              <a:rPr lang="en-US" baseline="0" dirty="0" smtClean="0"/>
              <a:t>Rolling Stone</a:t>
            </a:r>
          </a:p>
          <a:p>
            <a:r>
              <a:rPr lang="en-US" sz="1200" u="none" strike="noStrike" kern="1200" dirty="0" smtClean="0">
                <a:solidFill>
                  <a:schemeClr val="tx1"/>
                </a:solidFill>
                <a:effectLst/>
                <a:latin typeface="+mn-lt"/>
                <a:ea typeface="+mn-ea"/>
                <a:cs typeface="+mn-cs"/>
              </a:rPr>
              <a:t>This number is the scariest of all – one that, for the first time, meshes the political and scientific dimensions of our dilemma. It was highlighted last summer by the Carbon Tracker Initiative, a team of London financial analysts and environmentalists who published a report in an effort to educate investors about the possible risks that climate change poses to their stock portfolios. The number describes the amount of carbon already contained in the proven coal and oil and gas reserves of the fossil-fuel companies, and the countries (think Venezuela or Kuwait) that act like fossil-fuel companies. In short, it's the fossil fuel we're currently planning to burn. And the key point is that this new number – 2,795 – is higher than 565. Five times higher.</a:t>
            </a:r>
          </a:p>
          <a:p>
            <a:endParaRPr lang="en-US" sz="1200" u="none" strike="noStrik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The Carbon Tracker Initiative – led by James </a:t>
            </a:r>
            <a:r>
              <a:rPr lang="en-US" sz="1200" u="none" strike="noStrike" kern="1200" dirty="0" err="1" smtClean="0">
                <a:solidFill>
                  <a:schemeClr val="tx1"/>
                </a:solidFill>
                <a:effectLst/>
                <a:latin typeface="+mn-lt"/>
                <a:ea typeface="+mn-ea"/>
                <a:cs typeface="+mn-cs"/>
              </a:rPr>
              <a:t>Leaton</a:t>
            </a:r>
            <a:r>
              <a:rPr lang="en-US" sz="1200" u="none" strike="noStrike" kern="1200" dirty="0" smtClean="0">
                <a:solidFill>
                  <a:schemeClr val="tx1"/>
                </a:solidFill>
                <a:effectLst/>
                <a:latin typeface="+mn-lt"/>
                <a:ea typeface="+mn-ea"/>
                <a:cs typeface="+mn-cs"/>
              </a:rPr>
              <a:t>, an environmentalist who served as an adviser at the accounting giant PricewaterhouseCoopers – combed through proprietary databases to figure out how much oil, gas and coal the world's major energy companies hold in reserve. The numbers aren't perfect – they don't fully reflect the recent surge in unconventional energy sources like shale gas, and they don't accurately reflect coal reserves, which are subject to less stringent reporting requirements than oil and gas. But for the biggest companies, the figures are quite exact: If you burned everything in the inventories of Russia's </a:t>
            </a:r>
            <a:r>
              <a:rPr lang="en-US" sz="1200" u="none" strike="noStrike" kern="1200" dirty="0" err="1" smtClean="0">
                <a:solidFill>
                  <a:schemeClr val="tx1"/>
                </a:solidFill>
                <a:effectLst/>
                <a:latin typeface="+mn-lt"/>
                <a:ea typeface="+mn-ea"/>
                <a:cs typeface="+mn-cs"/>
              </a:rPr>
              <a:t>Lukoil</a:t>
            </a:r>
            <a:r>
              <a:rPr lang="en-US" sz="1200" u="none" strike="noStrike" kern="1200" dirty="0" smtClean="0">
                <a:solidFill>
                  <a:schemeClr val="tx1"/>
                </a:solidFill>
                <a:effectLst/>
                <a:latin typeface="+mn-lt"/>
                <a:ea typeface="+mn-ea"/>
                <a:cs typeface="+mn-cs"/>
              </a:rPr>
              <a:t> and America's ExxonMobil, for instance, which lead the list of oil and gas companies, each would release more than 40 </a:t>
            </a:r>
            <a:r>
              <a:rPr lang="en-US" sz="1200" u="none" strike="noStrike" kern="1200" dirty="0" err="1" smtClean="0">
                <a:solidFill>
                  <a:schemeClr val="tx1"/>
                </a:solidFill>
                <a:effectLst/>
                <a:latin typeface="+mn-lt"/>
                <a:ea typeface="+mn-ea"/>
                <a:cs typeface="+mn-cs"/>
              </a:rPr>
              <a:t>gigatons</a:t>
            </a:r>
            <a:r>
              <a:rPr lang="en-US" sz="1200" u="none" strike="noStrike" kern="1200" dirty="0" smtClean="0">
                <a:solidFill>
                  <a:schemeClr val="tx1"/>
                </a:solidFill>
                <a:effectLst/>
                <a:latin typeface="+mn-lt"/>
                <a:ea typeface="+mn-ea"/>
                <a:cs typeface="+mn-cs"/>
              </a:rPr>
              <a:t> of carbon dioxide into the atmosphere.</a:t>
            </a:r>
          </a:p>
          <a:p>
            <a:endParaRPr lang="en-US" sz="1200" u="none" strike="noStrik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Yes, this coal and gas and oil is still technically in the soil. But it's already economically aboveground – it's figured into share prices, companies are borrowing money against it, nations are basing their budgets on the presumed returns from their patrimony.</a:t>
            </a:r>
            <a:br>
              <a:rPr lang="en-US" sz="1200" u="none" strike="noStrike" kern="1200" dirty="0" smtClean="0">
                <a:solidFill>
                  <a:schemeClr val="tx1"/>
                </a:solidFill>
                <a:effectLst/>
                <a:latin typeface="+mn-lt"/>
                <a:ea typeface="+mn-ea"/>
                <a:cs typeface="+mn-cs"/>
              </a:rPr>
            </a:br>
            <a:r>
              <a:rPr lang="en-US" sz="1200" u="none" strike="noStrike" kern="1200" dirty="0" smtClean="0">
                <a:solidFill>
                  <a:schemeClr val="tx1"/>
                </a:solidFill>
                <a:effectLst/>
                <a:latin typeface="+mn-lt"/>
                <a:ea typeface="+mn-ea"/>
                <a:cs typeface="+mn-cs"/>
              </a:rPr>
              <a:t/>
            </a:r>
            <a:br>
              <a:rPr lang="en-US" sz="1200" u="none" strike="noStrike" kern="1200" dirty="0" smtClean="0">
                <a:solidFill>
                  <a:schemeClr val="tx1"/>
                </a:solidFill>
                <a:effectLst/>
                <a:latin typeface="+mn-lt"/>
                <a:ea typeface="+mn-ea"/>
                <a:cs typeface="+mn-cs"/>
              </a:rPr>
            </a:br>
            <a:r>
              <a:rPr lang="en-US" sz="1200" u="none" strike="noStrike" kern="1200" dirty="0" smtClean="0">
                <a:solidFill>
                  <a:schemeClr val="tx1"/>
                </a:solidFill>
                <a:effectLst/>
                <a:latin typeface="+mn-lt"/>
                <a:ea typeface="+mn-ea"/>
                <a:cs typeface="+mn-cs"/>
              </a:rPr>
              <a:t>Read more: </a:t>
            </a:r>
            <a:r>
              <a:rPr lang="en-US" sz="1200" u="none" strike="noStrike" kern="1200" dirty="0" smtClean="0">
                <a:solidFill>
                  <a:schemeClr val="tx1"/>
                </a:solidFill>
                <a:effectLst/>
                <a:latin typeface="+mn-lt"/>
                <a:ea typeface="+mn-ea"/>
                <a:cs typeface="+mn-cs"/>
                <a:hlinkClick r:id="rId3"/>
              </a:rPr>
              <a:t>http://www.rollingstone.com/politics/news/global-warmings-terrifying-new-math-20120719#ixzz2AHwIclXX</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9</a:t>
            </a:fld>
            <a:endParaRPr lang="en-US"/>
          </a:p>
        </p:txBody>
      </p:sp>
    </p:spTree>
    <p:extLst>
      <p:ext uri="{BB962C8B-B14F-4D97-AF65-F5344CB8AC3E}">
        <p14:creationId xmlns:p14="http://schemas.microsoft.com/office/powerpoint/2010/main" val="2529413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image" Target="../media/image9.jp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effectLst/>
              </a:rPr>
              <a:t>Abrupt Climate Change</a:t>
            </a:r>
            <a:endParaRPr lang="en-US" dirty="0">
              <a:effectLst/>
            </a:endParaRPr>
          </a:p>
        </p:txBody>
      </p:sp>
      <p:sp>
        <p:nvSpPr>
          <p:cNvPr id="3" name="Subtitle 2"/>
          <p:cNvSpPr>
            <a:spLocks noGrp="1"/>
          </p:cNvSpPr>
          <p:nvPr>
            <p:ph type="subTitle" idx="1"/>
          </p:nvPr>
        </p:nvSpPr>
        <p:spPr>
          <a:xfrm>
            <a:off x="730249" y="4344988"/>
            <a:ext cx="7681913" cy="1293812"/>
          </a:xfrm>
        </p:spPr>
        <p:txBody>
          <a:bodyPr>
            <a:noAutofit/>
          </a:bodyPr>
          <a:lstStyle/>
          <a:p>
            <a:r>
              <a:rPr lang="en-US" sz="2400" dirty="0" smtClean="0"/>
              <a:t>October 24, 2012</a:t>
            </a:r>
          </a:p>
          <a:p>
            <a:r>
              <a:rPr lang="en-US" sz="2400" dirty="0" smtClean="0"/>
              <a:t>G 610 – Climate of the Holocene</a:t>
            </a:r>
          </a:p>
          <a:p>
            <a:r>
              <a:rPr lang="en-US" sz="2400" dirty="0" smtClean="0"/>
              <a:t>Presenter: 	Erin Dunbar</a:t>
            </a:r>
          </a:p>
          <a:p>
            <a:r>
              <a:rPr lang="en-US" sz="2400" dirty="0" smtClean="0"/>
              <a:t>Assistant: 	Jesse </a:t>
            </a:r>
            <a:r>
              <a:rPr lang="en-US" sz="2400" dirty="0" err="1" smtClean="0"/>
              <a:t>Senzer</a:t>
            </a:r>
            <a:endParaRPr lang="en-US" sz="24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30188"/>
            <a:ext cx="8382000" cy="1551194"/>
          </a:xfrm>
        </p:spPr>
        <p:txBody>
          <a:bodyPr/>
          <a:lstStyle/>
          <a:p>
            <a:r>
              <a:rPr lang="en-US" sz="4400" dirty="0" smtClean="0">
                <a:effectLst/>
              </a:rPr>
              <a:t>The Role of the </a:t>
            </a:r>
            <a:r>
              <a:rPr lang="en-US" sz="4400" dirty="0" err="1" smtClean="0">
                <a:effectLst/>
              </a:rPr>
              <a:t>Thermohaline</a:t>
            </a:r>
            <a:r>
              <a:rPr lang="en-US" sz="4400" dirty="0" smtClean="0">
                <a:effectLst/>
              </a:rPr>
              <a:t> Circulation in Abrupt Climate Change</a:t>
            </a:r>
            <a:r>
              <a:rPr lang="en-US" dirty="0" smtClean="0">
                <a:effectLst/>
              </a:rPr>
              <a:t/>
            </a:r>
            <a:br>
              <a:rPr lang="en-US" dirty="0" smtClean="0">
                <a:effectLst/>
              </a:rPr>
            </a:br>
            <a:r>
              <a:rPr lang="en-US" sz="2400" dirty="0" smtClean="0">
                <a:effectLst/>
              </a:rPr>
              <a:t>Clark, P.U. et al</a:t>
            </a:r>
            <a:endParaRPr lang="en-US" sz="2400" dirty="0">
              <a:effectLst/>
            </a:endParaRPr>
          </a:p>
        </p:txBody>
      </p:sp>
      <p:sp>
        <p:nvSpPr>
          <p:cNvPr id="5" name="Content Placeholder 4"/>
          <p:cNvSpPr>
            <a:spLocks noGrp="1"/>
          </p:cNvSpPr>
          <p:nvPr>
            <p:ph idx="1"/>
          </p:nvPr>
        </p:nvSpPr>
        <p:spPr>
          <a:xfrm>
            <a:off x="381000" y="2133600"/>
            <a:ext cx="8382000" cy="3841052"/>
          </a:xfrm>
        </p:spPr>
        <p:txBody>
          <a:bodyPr/>
          <a:lstStyle/>
          <a:p>
            <a:r>
              <a:rPr lang="en-US" dirty="0" smtClean="0"/>
              <a:t>Defines abrupt change as: </a:t>
            </a:r>
            <a:r>
              <a:rPr lang="en-US" i="1" dirty="0" smtClean="0"/>
              <a:t>“… persistent transition of climate (over </a:t>
            </a:r>
            <a:r>
              <a:rPr lang="en-US" i="1" dirty="0" err="1" smtClean="0"/>
              <a:t>subcontinental</a:t>
            </a:r>
            <a:r>
              <a:rPr lang="en-US" i="1" dirty="0" smtClean="0"/>
              <a:t> scale) that occurs on the timescale of decades</a:t>
            </a:r>
            <a:r>
              <a:rPr lang="en-US" dirty="0" smtClean="0"/>
              <a:t>.”</a:t>
            </a:r>
          </a:p>
          <a:p>
            <a:r>
              <a:rPr lang="en-US" dirty="0" smtClean="0"/>
              <a:t>Focuses on GCM with coupled oceanic and atmospheric systems</a:t>
            </a:r>
          </a:p>
          <a:p>
            <a:r>
              <a:rPr lang="en-US" dirty="0" smtClean="0"/>
              <a:t>THC has multiple </a:t>
            </a:r>
            <a:r>
              <a:rPr lang="en-US" dirty="0" err="1" smtClean="0"/>
              <a:t>equilibria</a:t>
            </a:r>
            <a:endParaRPr lang="en-US" dirty="0" smtClean="0"/>
          </a:p>
          <a:p>
            <a:r>
              <a:rPr lang="en-US" dirty="0" smtClean="0"/>
              <a:t>THC circulates most of the </a:t>
            </a:r>
            <a:r>
              <a:rPr lang="en-US" dirty="0" err="1" smtClean="0"/>
              <a:t>poleward</a:t>
            </a:r>
            <a:r>
              <a:rPr lang="en-US" dirty="0" smtClean="0"/>
              <a:t> heat transport</a:t>
            </a:r>
            <a:endParaRPr lang="en-US" dirty="0"/>
          </a:p>
        </p:txBody>
      </p:sp>
    </p:spTree>
    <p:extLst>
      <p:ext uri="{BB962C8B-B14F-4D97-AF65-F5344CB8AC3E}">
        <p14:creationId xmlns:p14="http://schemas.microsoft.com/office/powerpoint/2010/main" val="381389800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North Atlantic Climate</a:t>
            </a:r>
            <a:endParaRPr lang="en-US" dirty="0">
              <a:effectLst/>
            </a:endParaRPr>
          </a:p>
        </p:txBody>
      </p:sp>
      <p:sp>
        <p:nvSpPr>
          <p:cNvPr id="3" name="Content Placeholder 2"/>
          <p:cNvSpPr>
            <a:spLocks noGrp="1"/>
          </p:cNvSpPr>
          <p:nvPr>
            <p:ph idx="1"/>
          </p:nvPr>
        </p:nvSpPr>
        <p:spPr>
          <a:xfrm>
            <a:off x="381000" y="1412875"/>
            <a:ext cx="8382000" cy="3791807"/>
          </a:xfrm>
        </p:spPr>
        <p:txBody>
          <a:bodyPr/>
          <a:lstStyle/>
          <a:p>
            <a:r>
              <a:rPr lang="en-US" dirty="0" smtClean="0"/>
              <a:t>Modern mode</a:t>
            </a:r>
          </a:p>
          <a:p>
            <a:pPr lvl="1"/>
            <a:r>
              <a:rPr lang="en-US" dirty="0" smtClean="0"/>
              <a:t>Deep water in Nordic sea → Greenland-Scotland ridge</a:t>
            </a:r>
          </a:p>
          <a:p>
            <a:r>
              <a:rPr lang="en-US" dirty="0" smtClean="0"/>
              <a:t>Glacial mode</a:t>
            </a:r>
          </a:p>
          <a:p>
            <a:pPr lvl="1"/>
            <a:r>
              <a:rPr lang="en-US" dirty="0" smtClean="0"/>
              <a:t>Ocean open convection in </a:t>
            </a:r>
            <a:r>
              <a:rPr lang="en-US" dirty="0" err="1" smtClean="0"/>
              <a:t>subpolar</a:t>
            </a:r>
            <a:r>
              <a:rPr lang="en-US" dirty="0" smtClean="0"/>
              <a:t> NA; brine rejection</a:t>
            </a:r>
          </a:p>
          <a:p>
            <a:r>
              <a:rPr lang="en-US" dirty="0" smtClean="0"/>
              <a:t>Heinrich mode</a:t>
            </a:r>
          </a:p>
          <a:p>
            <a:pPr lvl="1"/>
            <a:r>
              <a:rPr lang="en-US" dirty="0" smtClean="0"/>
              <a:t>Shallow circulation</a:t>
            </a:r>
            <a:endParaRPr lang="en-US" dirty="0"/>
          </a:p>
        </p:txBody>
      </p:sp>
    </p:spTree>
    <p:extLst>
      <p:ext uri="{BB962C8B-B14F-4D97-AF65-F5344CB8AC3E}">
        <p14:creationId xmlns:p14="http://schemas.microsoft.com/office/powerpoint/2010/main" val="419980052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343400" y="3048000"/>
            <a:ext cx="4411579" cy="2619375"/>
          </a:xfrm>
          <a:prstGeom prst="rect">
            <a:avLst/>
          </a:prstGeom>
          <a:ln>
            <a:noFill/>
          </a:ln>
          <a:effectLst>
            <a:outerShdw blurRad="292100" dist="139700" dir="2700000" algn="tl" rotWithShape="0">
              <a:srgbClr val="333333">
                <a:alpha val="65000"/>
              </a:srgbClr>
            </a:outerShdw>
          </a:effectLst>
        </p:spPr>
      </p:pic>
      <p:pic>
        <p:nvPicPr>
          <p:cNvPr id="7" name="Content Placeholder 6"/>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a:off x="533400" y="609600"/>
            <a:ext cx="3998614" cy="2524125"/>
          </a:xfrm>
          <a:prstGeom prst="rect">
            <a:avLst/>
          </a:prstGeom>
          <a:ln>
            <a:noFill/>
          </a:ln>
          <a:effectLst>
            <a:outerShdw blurRad="292100" dist="139700" dir="2700000" algn="tl" rotWithShape="0">
              <a:srgbClr val="333333">
                <a:alpha val="65000"/>
              </a:srgbClr>
            </a:outerShdw>
          </a:effectLst>
        </p:spPr>
      </p:pic>
      <p:sp>
        <p:nvSpPr>
          <p:cNvPr id="9" name="TextBox 8"/>
          <p:cNvSpPr txBox="1"/>
          <p:nvPr/>
        </p:nvSpPr>
        <p:spPr>
          <a:xfrm>
            <a:off x="304800" y="6324600"/>
            <a:ext cx="8857425" cy="369332"/>
          </a:xfrm>
          <a:prstGeom prst="rect">
            <a:avLst/>
          </a:prstGeom>
          <a:noFill/>
        </p:spPr>
        <p:txBody>
          <a:bodyPr wrap="none" rtlCol="0">
            <a:spAutoFit/>
          </a:bodyPr>
          <a:lstStyle/>
          <a:p>
            <a:r>
              <a:rPr lang="en-US" dirty="0" err="1" smtClean="0">
                <a:solidFill>
                  <a:schemeClr val="bg1">
                    <a:lumMod val="85000"/>
                  </a:schemeClr>
                </a:solidFill>
              </a:rPr>
              <a:t>Loeng</a:t>
            </a:r>
            <a:r>
              <a:rPr lang="en-US" dirty="0" smtClean="0">
                <a:solidFill>
                  <a:schemeClr val="bg1">
                    <a:lumMod val="85000"/>
                  </a:schemeClr>
                </a:solidFill>
              </a:rPr>
              <a:t>, H. et al, CAMEL Climate Change </a:t>
            </a:r>
            <a:r>
              <a:rPr lang="en-US" dirty="0" err="1" smtClean="0">
                <a:solidFill>
                  <a:schemeClr val="bg1">
                    <a:lumMod val="85000"/>
                  </a:schemeClr>
                </a:solidFill>
              </a:rPr>
              <a:t>Edu</a:t>
            </a:r>
            <a:r>
              <a:rPr lang="en-US" dirty="0" smtClean="0">
                <a:solidFill>
                  <a:schemeClr val="bg1">
                    <a:lumMod val="85000"/>
                  </a:schemeClr>
                </a:solidFill>
              </a:rPr>
              <a:t>., </a:t>
            </a:r>
            <a:r>
              <a:rPr lang="en-US" dirty="0">
                <a:solidFill>
                  <a:schemeClr val="bg1">
                    <a:lumMod val="85000"/>
                  </a:schemeClr>
                </a:solidFill>
              </a:rPr>
              <a:t>9.2.3 of the Arctic Climate Impact </a:t>
            </a:r>
            <a:r>
              <a:rPr lang="en-US" dirty="0" smtClean="0">
                <a:solidFill>
                  <a:schemeClr val="bg1">
                    <a:lumMod val="85000"/>
                  </a:schemeClr>
                </a:solidFill>
              </a:rPr>
              <a:t>Assessment </a:t>
            </a:r>
            <a:endParaRPr lang="en-US" dirty="0">
              <a:solidFill>
                <a:schemeClr val="bg1">
                  <a:lumMod val="85000"/>
                </a:schemeClr>
              </a:solidFill>
            </a:endParaRPr>
          </a:p>
        </p:txBody>
      </p:sp>
    </p:spTree>
    <p:extLst>
      <p:ext uri="{BB962C8B-B14F-4D97-AF65-F5344CB8AC3E}">
        <p14:creationId xmlns:p14="http://schemas.microsoft.com/office/powerpoint/2010/main" val="1363107140"/>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Agenda</a:t>
            </a:r>
            <a:endParaRPr lang="en-US" dirty="0">
              <a:effectLst/>
            </a:endParaRPr>
          </a:p>
        </p:txBody>
      </p:sp>
      <p:sp>
        <p:nvSpPr>
          <p:cNvPr id="3" name="Content Placeholder 2"/>
          <p:cNvSpPr>
            <a:spLocks noGrp="1"/>
          </p:cNvSpPr>
          <p:nvPr>
            <p:ph sz="half" idx="1"/>
          </p:nvPr>
        </p:nvSpPr>
        <p:spPr/>
        <p:txBody>
          <a:bodyPr/>
          <a:lstStyle/>
          <a:p>
            <a:r>
              <a:rPr lang="en-US" dirty="0"/>
              <a:t>What is atmospheric radiocarbon?</a:t>
            </a:r>
          </a:p>
          <a:p>
            <a:r>
              <a:rPr lang="en-US" dirty="0"/>
              <a:t>Why does Beryllium-10 matter?</a:t>
            </a:r>
          </a:p>
          <a:p>
            <a:r>
              <a:rPr lang="en-US" dirty="0"/>
              <a:t>What does Figure 1 communicate</a:t>
            </a:r>
            <a:r>
              <a:rPr lang="en-US" dirty="0" smtClean="0"/>
              <a:t>?</a:t>
            </a:r>
            <a:endParaRPr lang="en-US" dirty="0"/>
          </a:p>
        </p:txBody>
      </p:sp>
      <p:pic>
        <p:nvPicPr>
          <p:cNvPr id="6" name="Picture 2"/>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258166" y="1371600"/>
            <a:ext cx="4619125" cy="3733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9275469"/>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Atmospheric Radiocarbon</a:t>
            </a:r>
          </a:p>
        </p:txBody>
      </p:sp>
      <p:sp>
        <p:nvSpPr>
          <p:cNvPr id="4" name="Content Placeholder 3"/>
          <p:cNvSpPr>
            <a:spLocks noGrp="1"/>
          </p:cNvSpPr>
          <p:nvPr>
            <p:ph sz="half" idx="2"/>
          </p:nvPr>
        </p:nvSpPr>
        <p:spPr>
          <a:xfrm>
            <a:off x="4648200" y="1143000"/>
            <a:ext cx="4114800" cy="4431983"/>
          </a:xfrm>
        </p:spPr>
        <p:txBody>
          <a:bodyPr/>
          <a:lstStyle/>
          <a:p>
            <a:pPr marL="0" indent="0">
              <a:buNone/>
            </a:pPr>
            <a:r>
              <a:rPr lang="en-US" sz="4000" dirty="0"/>
              <a:t>A function of the production rate of 14C in the upper atmosphere and the sizes of and exchange rates between the major carbon reservoirs</a:t>
            </a:r>
            <a:r>
              <a:rPr lang="en-US" sz="4000" dirty="0" smtClean="0"/>
              <a:t>.</a:t>
            </a:r>
            <a:endParaRPr lang="en-US" sz="4000" dirty="0"/>
          </a:p>
        </p:txBody>
      </p:sp>
      <p:pic>
        <p:nvPicPr>
          <p:cNvPr id="5" name="Picture 2"/>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381000" y="954088"/>
            <a:ext cx="3275537" cy="49133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4017046"/>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Major carbon reservoirs</a:t>
            </a:r>
          </a:p>
        </p:txBody>
      </p:sp>
      <p:sp>
        <p:nvSpPr>
          <p:cNvPr id="3" name="Content Placeholder 2"/>
          <p:cNvSpPr>
            <a:spLocks noGrp="1"/>
          </p:cNvSpPr>
          <p:nvPr>
            <p:ph sz="half" idx="1"/>
          </p:nvPr>
        </p:nvSpPr>
        <p:spPr>
          <a:xfrm>
            <a:off x="381000" y="1143000"/>
            <a:ext cx="8382000" cy="387798"/>
          </a:xfrm>
        </p:spPr>
        <p:txBody>
          <a:bodyPr/>
          <a:lstStyle/>
          <a:p>
            <a:pPr marL="0" indent="0" algn="ctr">
              <a:buNone/>
            </a:pPr>
            <a:r>
              <a:rPr lang="en-US" dirty="0"/>
              <a:t>Sediments, Ocean, Terrestrial </a:t>
            </a:r>
            <a:r>
              <a:rPr lang="en-US" dirty="0" smtClean="0"/>
              <a:t>biosphere</a:t>
            </a:r>
            <a:endParaRPr lang="en-US" dirty="0"/>
          </a:p>
        </p:txBody>
      </p:sp>
      <p:pic>
        <p:nvPicPr>
          <p:cNvPr id="5" name="Picture 2" descr="C:\Users\senzer\Desktop\resoviors.jpg"/>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1524000" y="1676400"/>
            <a:ext cx="6429375" cy="38862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304800" y="6324600"/>
            <a:ext cx="1723549" cy="369332"/>
          </a:xfrm>
          <a:prstGeom prst="rect">
            <a:avLst/>
          </a:prstGeom>
          <a:noFill/>
        </p:spPr>
        <p:txBody>
          <a:bodyPr wrap="none" rtlCol="0">
            <a:spAutoFit/>
          </a:bodyPr>
          <a:lstStyle/>
          <a:p>
            <a:r>
              <a:rPr lang="en-US" dirty="0" err="1">
                <a:solidFill>
                  <a:schemeClr val="bg1">
                    <a:lumMod val="85000"/>
                  </a:schemeClr>
                </a:solidFill>
              </a:rPr>
              <a:t>Ruddiman</a:t>
            </a:r>
            <a:r>
              <a:rPr lang="en-US" dirty="0">
                <a:solidFill>
                  <a:schemeClr val="bg1">
                    <a:lumMod val="85000"/>
                  </a:schemeClr>
                </a:solidFill>
              </a:rPr>
              <a:t>, 2001</a:t>
            </a:r>
          </a:p>
        </p:txBody>
      </p:sp>
    </p:spTree>
    <p:extLst>
      <p:ext uri="{BB962C8B-B14F-4D97-AF65-F5344CB8AC3E}">
        <p14:creationId xmlns:p14="http://schemas.microsoft.com/office/powerpoint/2010/main" val="2806218705"/>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Carbon exchange</a:t>
            </a:r>
          </a:p>
        </p:txBody>
      </p:sp>
      <p:sp>
        <p:nvSpPr>
          <p:cNvPr id="4" name="Content Placeholder 3"/>
          <p:cNvSpPr>
            <a:spLocks noGrp="1"/>
          </p:cNvSpPr>
          <p:nvPr>
            <p:ph sz="half" idx="2"/>
          </p:nvPr>
        </p:nvSpPr>
        <p:spPr>
          <a:xfrm>
            <a:off x="381000" y="5050203"/>
            <a:ext cx="8382000" cy="664797"/>
          </a:xfrm>
        </p:spPr>
        <p:txBody>
          <a:bodyPr/>
          <a:lstStyle/>
          <a:p>
            <a:pPr marL="0" indent="0" algn="ctr">
              <a:buNone/>
            </a:pPr>
            <a:r>
              <a:rPr lang="en-US" sz="2400" dirty="0"/>
              <a:t>Atmospheric radiocarbon offers great promise for identifying past changes in the globally integrated </a:t>
            </a:r>
            <a:r>
              <a:rPr lang="en-US" sz="2400" dirty="0" err="1"/>
              <a:t>thermohaline</a:t>
            </a:r>
            <a:r>
              <a:rPr lang="en-US" sz="2400" dirty="0"/>
              <a:t> circulation</a:t>
            </a:r>
            <a:r>
              <a:rPr lang="en-US" sz="2400" dirty="0" smtClean="0"/>
              <a:t>.</a:t>
            </a:r>
            <a:endParaRPr lang="en-US" sz="2400" dirty="0"/>
          </a:p>
        </p:txBody>
      </p:sp>
      <p:pic>
        <p:nvPicPr>
          <p:cNvPr id="5" name="Picture 2" descr="C:\Users\senzer\Desktop\resoviors exchange.jpg"/>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1524001" y="965835"/>
            <a:ext cx="6000750" cy="398716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304800" y="6324600"/>
            <a:ext cx="1723549" cy="369332"/>
          </a:xfrm>
          <a:prstGeom prst="rect">
            <a:avLst/>
          </a:prstGeom>
          <a:noFill/>
        </p:spPr>
        <p:txBody>
          <a:bodyPr wrap="none" rtlCol="0">
            <a:spAutoFit/>
          </a:bodyPr>
          <a:lstStyle/>
          <a:p>
            <a:r>
              <a:rPr lang="en-US" dirty="0" err="1">
                <a:solidFill>
                  <a:schemeClr val="bg1">
                    <a:lumMod val="85000"/>
                  </a:schemeClr>
                </a:solidFill>
              </a:rPr>
              <a:t>Ruddiman</a:t>
            </a:r>
            <a:r>
              <a:rPr lang="en-US" dirty="0">
                <a:solidFill>
                  <a:schemeClr val="bg1">
                    <a:lumMod val="85000"/>
                  </a:schemeClr>
                </a:solidFill>
              </a:rPr>
              <a:t>, 2001</a:t>
            </a:r>
          </a:p>
        </p:txBody>
      </p:sp>
    </p:spTree>
    <p:extLst>
      <p:ext uri="{BB962C8B-B14F-4D97-AF65-F5344CB8AC3E}">
        <p14:creationId xmlns:p14="http://schemas.microsoft.com/office/powerpoint/2010/main" val="291436624"/>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Beryllium-10</a:t>
            </a:r>
          </a:p>
        </p:txBody>
      </p:sp>
      <p:sp>
        <p:nvSpPr>
          <p:cNvPr id="5" name="Content Placeholder 4"/>
          <p:cNvSpPr>
            <a:spLocks noGrp="1"/>
          </p:cNvSpPr>
          <p:nvPr>
            <p:ph idx="1"/>
          </p:nvPr>
        </p:nvSpPr>
        <p:spPr>
          <a:xfrm>
            <a:off x="381000" y="1412875"/>
            <a:ext cx="8382000" cy="3742563"/>
          </a:xfrm>
        </p:spPr>
        <p:txBody>
          <a:bodyPr/>
          <a:lstStyle/>
          <a:p>
            <a:pPr marL="0" indent="0">
              <a:buFont typeface="Arial" charset="0"/>
              <a:buNone/>
            </a:pPr>
            <a:r>
              <a:rPr lang="en-US" dirty="0"/>
              <a:t>Can be used to estimate past changes in cosmic radiation because 10Be is rapidly (1-2yr) removed from the atmosphere to the ice surface by precipitation.</a:t>
            </a:r>
          </a:p>
          <a:p>
            <a:pPr marL="0" indent="0">
              <a:buFont typeface="Arial" charset="0"/>
              <a:buNone/>
            </a:pPr>
            <a:endParaRPr lang="en-US" dirty="0"/>
          </a:p>
          <a:p>
            <a:pPr marL="0" indent="0">
              <a:buFont typeface="Arial" charset="0"/>
              <a:buNone/>
            </a:pPr>
            <a:r>
              <a:rPr lang="en-US" dirty="0"/>
              <a:t>Beryllium increases/decreases are linked to </a:t>
            </a:r>
            <a:r>
              <a:rPr lang="en-US" dirty="0" err="1"/>
              <a:t>cosmogenic</a:t>
            </a:r>
            <a:r>
              <a:rPr lang="en-US" dirty="0"/>
              <a:t> radiation that can help explain fluctuations in 14C</a:t>
            </a:r>
            <a:r>
              <a:rPr lang="en-US" dirty="0" smtClean="0"/>
              <a:t>.</a:t>
            </a:r>
            <a:endParaRPr lang="en-US" dirty="0"/>
          </a:p>
        </p:txBody>
      </p:sp>
    </p:spTree>
    <p:extLst>
      <p:ext uri="{BB962C8B-B14F-4D97-AF65-F5344CB8AC3E}">
        <p14:creationId xmlns:p14="http://schemas.microsoft.com/office/powerpoint/2010/main" val="702187227"/>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Figure 1</a:t>
            </a:r>
            <a:endParaRPr lang="en-US" dirty="0">
              <a:effectLst/>
            </a:endParaRPr>
          </a:p>
        </p:txBody>
      </p:sp>
      <p:sp>
        <p:nvSpPr>
          <p:cNvPr id="3" name="Content Placeholder 2"/>
          <p:cNvSpPr>
            <a:spLocks noGrp="1"/>
          </p:cNvSpPr>
          <p:nvPr>
            <p:ph idx="1"/>
          </p:nvPr>
        </p:nvSpPr>
        <p:spPr>
          <a:xfrm>
            <a:off x="381000" y="1295400"/>
            <a:ext cx="2743200" cy="4267200"/>
          </a:xfrm>
        </p:spPr>
        <p:txBody>
          <a:bodyPr/>
          <a:lstStyle/>
          <a:p>
            <a:pPr marL="0" indent="0">
              <a:buNone/>
            </a:pPr>
            <a:r>
              <a:rPr lang="en-US" sz="2400" dirty="0"/>
              <a:t>Stronger THC = greater negative values of </a:t>
            </a:r>
            <a:r>
              <a:rPr lang="en-US" sz="2400" dirty="0" smtClean="0"/>
              <a:t>14C</a:t>
            </a:r>
          </a:p>
          <a:p>
            <a:pPr marL="0" indent="0">
              <a:buNone/>
            </a:pPr>
            <a:endParaRPr lang="en-US" sz="2400" dirty="0"/>
          </a:p>
          <a:p>
            <a:pPr marL="0" indent="0">
              <a:buNone/>
            </a:pPr>
            <a:r>
              <a:rPr lang="en-US" sz="2400" dirty="0" err="1"/>
              <a:t>Bolling-Allerod</a:t>
            </a:r>
            <a:r>
              <a:rPr lang="en-US" sz="2400" dirty="0"/>
              <a:t> warm period: 14,700 to 12,700 </a:t>
            </a:r>
            <a:r>
              <a:rPr lang="en-US" sz="2400" dirty="0" smtClean="0"/>
              <a:t>BP</a:t>
            </a:r>
          </a:p>
          <a:p>
            <a:pPr marL="0" indent="0">
              <a:buNone/>
            </a:pPr>
            <a:endParaRPr lang="en-US" sz="2400" dirty="0"/>
          </a:p>
          <a:p>
            <a:pPr marL="0" indent="0">
              <a:buNone/>
            </a:pPr>
            <a:r>
              <a:rPr lang="en-US" sz="2400" dirty="0"/>
              <a:t>Younger </a:t>
            </a:r>
            <a:r>
              <a:rPr lang="en-US" sz="2400" dirty="0" err="1"/>
              <a:t>Dryas</a:t>
            </a:r>
            <a:r>
              <a:rPr lang="en-US" sz="2400" dirty="0"/>
              <a:t>: 12,800 to 11,500 </a:t>
            </a:r>
            <a:r>
              <a:rPr lang="en-US" sz="2400" dirty="0" smtClean="0"/>
              <a:t>BP</a:t>
            </a:r>
            <a:endParaRPr lang="en-US" sz="2400"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1037533"/>
            <a:ext cx="5410200" cy="437266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5752603"/>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References</a:t>
            </a:r>
            <a:endParaRPr lang="en-US" dirty="0">
              <a:effectLst/>
            </a:endParaRPr>
          </a:p>
        </p:txBody>
      </p:sp>
      <p:sp>
        <p:nvSpPr>
          <p:cNvPr id="3" name="Content Placeholder 2"/>
          <p:cNvSpPr>
            <a:spLocks noGrp="1"/>
          </p:cNvSpPr>
          <p:nvPr>
            <p:ph idx="1"/>
          </p:nvPr>
        </p:nvSpPr>
        <p:spPr>
          <a:xfrm>
            <a:off x="381000" y="1412875"/>
            <a:ext cx="8382000" cy="3619452"/>
          </a:xfrm>
        </p:spPr>
        <p:txBody>
          <a:bodyPr/>
          <a:lstStyle/>
          <a:p>
            <a:pPr marL="0" indent="0">
              <a:buNone/>
            </a:pPr>
            <a:r>
              <a:rPr lang="en-US" sz="2400" dirty="0" smtClean="0"/>
              <a:t>Brain</a:t>
            </a:r>
            <a:r>
              <a:rPr lang="en-US" sz="2400" dirty="0"/>
              <a:t>, M., 2004, How Carbon-14 Dating Works, How Stuff Works, http://www.howstuffworks.com/environmental/earth/geology/carbon-14.htm (October 23, 2012)</a:t>
            </a:r>
          </a:p>
          <a:p>
            <a:endParaRPr lang="en-US" sz="2400" dirty="0"/>
          </a:p>
          <a:p>
            <a:pPr marL="0" indent="0">
              <a:buNone/>
            </a:pPr>
            <a:r>
              <a:rPr lang="en-US" sz="2400" dirty="0" err="1"/>
              <a:t>Falkowski</a:t>
            </a:r>
            <a:r>
              <a:rPr lang="en-US" sz="2400" dirty="0"/>
              <a:t>, P. et al, 2000, The Global Carbon Cycle: A Test of our Knowledge of Earth as a System, Science, Vol. 290 no. 5490, p. 291-296.</a:t>
            </a:r>
          </a:p>
          <a:p>
            <a:endParaRPr lang="en-US" sz="2400" dirty="0"/>
          </a:p>
          <a:p>
            <a:pPr marL="0" indent="0">
              <a:buNone/>
            </a:pPr>
            <a:r>
              <a:rPr lang="en-US" sz="2400" dirty="0" err="1"/>
              <a:t>Ruddiman</a:t>
            </a:r>
            <a:r>
              <a:rPr lang="en-US" sz="2400" dirty="0"/>
              <a:t>, W. F., 2001. Earth's Climate: past and future. W.H. Freeman &amp; Sons, New York</a:t>
            </a:r>
            <a:r>
              <a:rPr lang="en-US" sz="2400" dirty="0" smtClean="0"/>
              <a:t>.</a:t>
            </a:r>
            <a:endParaRPr lang="en-US" sz="2400" dirty="0"/>
          </a:p>
        </p:txBody>
      </p:sp>
    </p:spTree>
    <p:extLst>
      <p:ext uri="{BB962C8B-B14F-4D97-AF65-F5344CB8AC3E}">
        <p14:creationId xmlns:p14="http://schemas.microsoft.com/office/powerpoint/2010/main" val="331335571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1000" y="230188"/>
            <a:ext cx="8382000" cy="997196"/>
          </a:xfrm>
        </p:spPr>
        <p:txBody>
          <a:bodyPr/>
          <a:lstStyle/>
          <a:p>
            <a:r>
              <a:rPr lang="en-US" dirty="0" smtClean="0">
                <a:effectLst/>
              </a:rPr>
              <a:t>Abrupt Climate Change</a:t>
            </a:r>
            <a:br>
              <a:rPr lang="en-US" dirty="0" smtClean="0">
                <a:effectLst/>
              </a:rPr>
            </a:br>
            <a:r>
              <a:rPr lang="en-US" sz="2400" dirty="0" smtClean="0">
                <a:effectLst/>
              </a:rPr>
              <a:t>Alley, R.B. et al</a:t>
            </a:r>
            <a:endParaRPr lang="en-US" sz="2400" dirty="0">
              <a:effectLst/>
            </a:endParaRPr>
          </a:p>
        </p:txBody>
      </p:sp>
      <p:sp>
        <p:nvSpPr>
          <p:cNvPr id="8" name="Content Placeholder 7"/>
          <p:cNvSpPr>
            <a:spLocks noGrp="1"/>
          </p:cNvSpPr>
          <p:nvPr>
            <p:ph idx="1"/>
          </p:nvPr>
        </p:nvSpPr>
        <p:spPr>
          <a:xfrm>
            <a:off x="381000" y="1998345"/>
            <a:ext cx="8382000" cy="2954655"/>
          </a:xfrm>
        </p:spPr>
        <p:txBody>
          <a:bodyPr/>
          <a:lstStyle/>
          <a:p>
            <a:r>
              <a:rPr lang="en-US" dirty="0" smtClean="0"/>
              <a:t>Defines abrupt climate change</a:t>
            </a:r>
          </a:p>
          <a:p>
            <a:r>
              <a:rPr lang="en-US" dirty="0" smtClean="0"/>
              <a:t>Recent abrupt changes before the instrumentation timeframe</a:t>
            </a:r>
          </a:p>
          <a:p>
            <a:r>
              <a:rPr lang="en-US" dirty="0" smtClean="0"/>
              <a:t>Threshold models</a:t>
            </a:r>
          </a:p>
          <a:p>
            <a:r>
              <a:rPr lang="en-US" dirty="0" smtClean="0"/>
              <a:t>Urges more effort on the study of abrupt change</a:t>
            </a:r>
            <a:endParaRPr lang="en-US" dirty="0"/>
          </a:p>
        </p:txBody>
      </p:sp>
    </p:spTree>
    <p:extLst>
      <p:ext uri="{BB962C8B-B14F-4D97-AF65-F5344CB8AC3E}">
        <p14:creationId xmlns:p14="http://schemas.microsoft.com/office/powerpoint/2010/main" val="2164580401"/>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Freshwater influx</a:t>
            </a:r>
            <a:endParaRPr lang="en-US" dirty="0">
              <a:effectLst/>
            </a:endParaRP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905529" y="304800"/>
            <a:ext cx="4009871" cy="6232209"/>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304800" y="6324600"/>
            <a:ext cx="4580036" cy="369332"/>
          </a:xfrm>
          <a:prstGeom prst="rect">
            <a:avLst/>
          </a:prstGeom>
          <a:noFill/>
        </p:spPr>
        <p:txBody>
          <a:bodyPr wrap="none" rtlCol="0">
            <a:spAutoFit/>
          </a:bodyPr>
          <a:lstStyle/>
          <a:p>
            <a:r>
              <a:rPr lang="en-US" dirty="0" smtClean="0">
                <a:solidFill>
                  <a:schemeClr val="bg1">
                    <a:lumMod val="85000"/>
                  </a:schemeClr>
                </a:solidFill>
              </a:rPr>
              <a:t>Clark, P.U. et al, Nature , 2002 </a:t>
            </a:r>
            <a:r>
              <a:rPr lang="en-US" dirty="0" err="1" smtClean="0">
                <a:solidFill>
                  <a:schemeClr val="bg1">
                    <a:lumMod val="85000"/>
                  </a:schemeClr>
                </a:solidFill>
              </a:rPr>
              <a:t>Vol</a:t>
            </a:r>
            <a:r>
              <a:rPr lang="en-US" dirty="0" smtClean="0">
                <a:solidFill>
                  <a:schemeClr val="bg1">
                    <a:lumMod val="85000"/>
                  </a:schemeClr>
                </a:solidFill>
              </a:rPr>
              <a:t> 415, Figure 2</a:t>
            </a:r>
            <a:endParaRPr lang="en-US" dirty="0">
              <a:solidFill>
                <a:schemeClr val="bg1">
                  <a:lumMod val="85000"/>
                </a:schemeClr>
              </a:solidFill>
            </a:endParaRPr>
          </a:p>
        </p:txBody>
      </p:sp>
    </p:spTree>
    <p:extLst>
      <p:ext uri="{BB962C8B-B14F-4D97-AF65-F5344CB8AC3E}">
        <p14:creationId xmlns:p14="http://schemas.microsoft.com/office/powerpoint/2010/main" val="2300510904"/>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Empirical Orthogonal Functions</a:t>
            </a:r>
            <a:endParaRPr lang="en-US" dirty="0">
              <a:effectLst/>
            </a:endParaRPr>
          </a:p>
        </p:txBody>
      </p:sp>
      <p:sp>
        <p:nvSpPr>
          <p:cNvPr id="3" name="Content Placeholder 2"/>
          <p:cNvSpPr>
            <a:spLocks noGrp="1"/>
          </p:cNvSpPr>
          <p:nvPr>
            <p:ph idx="1"/>
          </p:nvPr>
        </p:nvSpPr>
        <p:spPr>
          <a:xfrm>
            <a:off x="381000" y="1219200"/>
            <a:ext cx="8382000" cy="4727448"/>
          </a:xfrm>
        </p:spPr>
        <p:txBody>
          <a:bodyPr/>
          <a:lstStyle/>
          <a:p>
            <a:r>
              <a:rPr lang="en-US" dirty="0" smtClean="0"/>
              <a:t>18 time series of climate change</a:t>
            </a:r>
          </a:p>
          <a:p>
            <a:r>
              <a:rPr lang="en-US" dirty="0" smtClean="0"/>
              <a:t>68% variance – captures glacial/interglacial changes on a 10 </a:t>
            </a:r>
            <a:r>
              <a:rPr lang="en-US" dirty="0" err="1" smtClean="0"/>
              <a:t>kyr</a:t>
            </a:r>
            <a:r>
              <a:rPr lang="en-US" dirty="0" smtClean="0"/>
              <a:t> timescale</a:t>
            </a:r>
          </a:p>
          <a:p>
            <a:r>
              <a:rPr lang="en-US" dirty="0" smtClean="0"/>
              <a:t>15% variance – captures spatial and temporal expression of 1 </a:t>
            </a:r>
            <a:r>
              <a:rPr lang="en-US" dirty="0" err="1" smtClean="0"/>
              <a:t>kyr</a:t>
            </a:r>
            <a:r>
              <a:rPr lang="en-US" dirty="0" smtClean="0"/>
              <a:t> changes between 16 and 12 </a:t>
            </a:r>
            <a:r>
              <a:rPr lang="en-US" dirty="0" err="1" smtClean="0"/>
              <a:t>kya</a:t>
            </a:r>
            <a:endParaRPr lang="en-US" dirty="0" smtClean="0"/>
          </a:p>
          <a:p>
            <a:r>
              <a:rPr lang="en-US" dirty="0" smtClean="0"/>
              <a:t>Negatives over Antarctica &amp; South Atlantic, positives everywhere else = N.A. climate signal transmitted everywhere (except in seesaw locations)</a:t>
            </a:r>
            <a:endParaRPr lang="en-US" dirty="0"/>
          </a:p>
        </p:txBody>
      </p:sp>
    </p:spTree>
    <p:extLst>
      <p:ext uri="{BB962C8B-B14F-4D97-AF65-F5344CB8AC3E}">
        <p14:creationId xmlns:p14="http://schemas.microsoft.com/office/powerpoint/2010/main" val="2400928540"/>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Figure 3</a:t>
            </a:r>
            <a:endParaRPr lang="en-US" dirty="0">
              <a:effectLst/>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895081"/>
            <a:ext cx="7924800" cy="5734319"/>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609600" y="5943600"/>
            <a:ext cx="3048000" cy="646331"/>
          </a:xfrm>
          <a:prstGeom prst="rect">
            <a:avLst/>
          </a:prstGeom>
          <a:noFill/>
        </p:spPr>
        <p:txBody>
          <a:bodyPr wrap="square" rtlCol="0">
            <a:spAutoFit/>
          </a:bodyPr>
          <a:lstStyle/>
          <a:p>
            <a:r>
              <a:rPr lang="en-US" dirty="0" smtClean="0">
                <a:solidFill>
                  <a:schemeClr val="tx1">
                    <a:lumMod val="85000"/>
                    <a:lumOff val="15000"/>
                  </a:schemeClr>
                </a:solidFill>
              </a:rPr>
              <a:t>Clark, P.U. et al, Nature , 2002 </a:t>
            </a:r>
            <a:r>
              <a:rPr lang="en-US" dirty="0" err="1" smtClean="0">
                <a:solidFill>
                  <a:schemeClr val="tx1">
                    <a:lumMod val="85000"/>
                    <a:lumOff val="15000"/>
                  </a:schemeClr>
                </a:solidFill>
              </a:rPr>
              <a:t>Vol</a:t>
            </a:r>
            <a:r>
              <a:rPr lang="en-US" dirty="0" smtClean="0">
                <a:solidFill>
                  <a:schemeClr val="tx1">
                    <a:lumMod val="85000"/>
                    <a:lumOff val="15000"/>
                  </a:schemeClr>
                </a:solidFill>
              </a:rPr>
              <a:t> 415, Figure 3</a:t>
            </a:r>
            <a:endParaRPr lang="en-US" dirty="0">
              <a:solidFill>
                <a:schemeClr val="tx1">
                  <a:lumMod val="85000"/>
                  <a:lumOff val="15000"/>
                </a:schemeClr>
              </a:solidFill>
            </a:endParaRPr>
          </a:p>
        </p:txBody>
      </p:sp>
    </p:spTree>
    <p:extLst>
      <p:ext uri="{BB962C8B-B14F-4D97-AF65-F5344CB8AC3E}">
        <p14:creationId xmlns:p14="http://schemas.microsoft.com/office/powerpoint/2010/main" val="1896617125"/>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Modeling</a:t>
            </a:r>
            <a:endParaRPr lang="en-US" dirty="0">
              <a:effectLst/>
            </a:endParaRPr>
          </a:p>
        </p:txBody>
      </p:sp>
      <p:sp>
        <p:nvSpPr>
          <p:cNvPr id="3" name="Content Placeholder 2"/>
          <p:cNvSpPr>
            <a:spLocks noGrp="1"/>
          </p:cNvSpPr>
          <p:nvPr>
            <p:ph idx="1"/>
          </p:nvPr>
        </p:nvSpPr>
        <p:spPr>
          <a:xfrm>
            <a:off x="381000" y="1219200"/>
            <a:ext cx="8382000" cy="4665893"/>
          </a:xfrm>
        </p:spPr>
        <p:txBody>
          <a:bodyPr/>
          <a:lstStyle/>
          <a:p>
            <a:r>
              <a:rPr lang="en-US" dirty="0" smtClean="0"/>
              <a:t>Abrupt change – 2 ways</a:t>
            </a:r>
          </a:p>
          <a:p>
            <a:pPr lvl="1"/>
            <a:r>
              <a:rPr lang="en-US" dirty="0" smtClean="0"/>
              <a:t>Fast forcing</a:t>
            </a:r>
          </a:p>
          <a:p>
            <a:pPr lvl="1"/>
            <a:r>
              <a:rPr lang="en-US" dirty="0" smtClean="0"/>
              <a:t>New equilibrium from threshold crossing</a:t>
            </a:r>
          </a:p>
          <a:p>
            <a:r>
              <a:rPr lang="en-US" dirty="0" smtClean="0"/>
              <a:t>Evidence suggests that the THC has two preferred stable states; flip-flops from one to another</a:t>
            </a:r>
          </a:p>
          <a:p>
            <a:r>
              <a:rPr lang="en-US" dirty="0" smtClean="0"/>
              <a:t>Models have found three modes of THC in </a:t>
            </a:r>
            <a:r>
              <a:rPr lang="en-US" dirty="0" err="1" smtClean="0"/>
              <a:t>paleoclimate</a:t>
            </a:r>
            <a:endParaRPr lang="en-US" dirty="0" smtClean="0"/>
          </a:p>
          <a:p>
            <a:pPr lvl="1"/>
            <a:r>
              <a:rPr lang="en-US" dirty="0" smtClean="0"/>
              <a:t>Models also indicated these changes were from freshwater changes</a:t>
            </a:r>
            <a:endParaRPr lang="en-US" dirty="0"/>
          </a:p>
        </p:txBody>
      </p:sp>
    </p:spTree>
    <p:extLst>
      <p:ext uri="{BB962C8B-B14F-4D97-AF65-F5344CB8AC3E}">
        <p14:creationId xmlns:p14="http://schemas.microsoft.com/office/powerpoint/2010/main" val="221663490"/>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Last thoughts…	</a:t>
            </a:r>
            <a:endParaRPr lang="en-US" dirty="0">
              <a:effectLst/>
            </a:endParaRPr>
          </a:p>
        </p:txBody>
      </p:sp>
      <p:sp>
        <p:nvSpPr>
          <p:cNvPr id="3" name="Content Placeholder 2"/>
          <p:cNvSpPr>
            <a:spLocks noGrp="1"/>
          </p:cNvSpPr>
          <p:nvPr>
            <p:ph idx="1"/>
          </p:nvPr>
        </p:nvSpPr>
        <p:spPr>
          <a:xfrm>
            <a:off x="381000" y="1066800"/>
            <a:ext cx="8382000" cy="4727448"/>
          </a:xfrm>
        </p:spPr>
        <p:txBody>
          <a:bodyPr/>
          <a:lstStyle/>
          <a:p>
            <a:r>
              <a:rPr lang="en-US" dirty="0" smtClean="0"/>
              <a:t>Behavior of climate change can be modeled, but the cause and effect is not fully understood</a:t>
            </a:r>
          </a:p>
          <a:p>
            <a:r>
              <a:rPr lang="en-US" dirty="0" smtClean="0"/>
              <a:t>Modeling provides ideas for mechanisms of change, possible future warming, and the earths’ system responses.</a:t>
            </a:r>
          </a:p>
          <a:p>
            <a:r>
              <a:rPr lang="en-US" dirty="0" smtClean="0"/>
              <a:t>Coupled system models can be enhanced with geologic data</a:t>
            </a:r>
          </a:p>
          <a:p>
            <a:r>
              <a:rPr lang="en-US" dirty="0" smtClean="0"/>
              <a:t>If heat transport is stopped by the THC being off, then could there be an offset in heat from global warming at the northern latitudes</a:t>
            </a:r>
            <a:endParaRPr lang="en-US" dirty="0"/>
          </a:p>
        </p:txBody>
      </p:sp>
    </p:spTree>
    <p:extLst>
      <p:ext uri="{BB962C8B-B14F-4D97-AF65-F5344CB8AC3E}">
        <p14:creationId xmlns:p14="http://schemas.microsoft.com/office/powerpoint/2010/main" val="132481576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What is abrupt climate change?</a:t>
            </a:r>
            <a:endParaRPr lang="en-US" dirty="0">
              <a:effectLst/>
            </a:endParaRPr>
          </a:p>
        </p:txBody>
      </p:sp>
      <p:sp>
        <p:nvSpPr>
          <p:cNvPr id="3" name="Content Placeholder 2"/>
          <p:cNvSpPr>
            <a:spLocks noGrp="1"/>
          </p:cNvSpPr>
          <p:nvPr>
            <p:ph idx="1"/>
          </p:nvPr>
        </p:nvSpPr>
        <p:spPr>
          <a:xfrm>
            <a:off x="381000" y="2155853"/>
            <a:ext cx="8382000" cy="2111347"/>
          </a:xfrm>
        </p:spPr>
        <p:txBody>
          <a:bodyPr/>
          <a:lstStyle/>
          <a:p>
            <a:pPr marL="0" indent="0">
              <a:buNone/>
            </a:pPr>
            <a:r>
              <a:rPr lang="en-US" i="1" dirty="0" smtClean="0"/>
              <a:t>“...occurs when the climate system is forced to cross some threshold, triggering transition to a new state at a rate determined by the climate system itself and faster than the cause.”</a:t>
            </a:r>
          </a:p>
          <a:p>
            <a:pPr marL="0" indent="0" algn="r">
              <a:buNone/>
            </a:pPr>
            <a:r>
              <a:rPr lang="en-US" sz="2000" i="1" dirty="0" smtClean="0"/>
              <a:t>-</a:t>
            </a:r>
            <a:r>
              <a:rPr lang="en-US" sz="2000" dirty="0"/>
              <a:t>Committee on Abrupt Climate Change, National Research Council </a:t>
            </a:r>
            <a:endParaRPr lang="en-US" sz="2000" i="1" dirty="0"/>
          </a:p>
        </p:txBody>
      </p:sp>
    </p:spTree>
    <p:extLst>
      <p:ext uri="{BB962C8B-B14F-4D97-AF65-F5344CB8AC3E}">
        <p14:creationId xmlns:p14="http://schemas.microsoft.com/office/powerpoint/2010/main" val="1867461779"/>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effectLst/>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8487094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effectLst/>
              </a:rPr>
              <a:t>Moon Lake, North Dakota</a:t>
            </a:r>
            <a:endParaRPr lang="en-US" dirty="0">
              <a:effectLst/>
            </a:endParaRPr>
          </a:p>
        </p:txBody>
      </p:sp>
      <p:pic>
        <p:nvPicPr>
          <p:cNvPr id="9" name="Content Placeholder 8"/>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66800" y="1219200"/>
            <a:ext cx="6907357" cy="4038148"/>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0" name="TextBox 9"/>
          <p:cNvSpPr txBox="1"/>
          <p:nvPr/>
        </p:nvSpPr>
        <p:spPr>
          <a:xfrm>
            <a:off x="304800" y="6324600"/>
            <a:ext cx="4575035" cy="369332"/>
          </a:xfrm>
          <a:prstGeom prst="rect">
            <a:avLst/>
          </a:prstGeom>
          <a:noFill/>
        </p:spPr>
        <p:txBody>
          <a:bodyPr wrap="none" rtlCol="0">
            <a:spAutoFit/>
          </a:bodyPr>
          <a:lstStyle/>
          <a:p>
            <a:r>
              <a:rPr lang="en-US" dirty="0" smtClean="0">
                <a:solidFill>
                  <a:schemeClr val="bg1">
                    <a:lumMod val="85000"/>
                  </a:schemeClr>
                </a:solidFill>
              </a:rPr>
              <a:t>Alley, R.B. et al, Science 2003 Vol. 299, Figure 2</a:t>
            </a:r>
            <a:endParaRPr lang="en-US" dirty="0">
              <a:solidFill>
                <a:schemeClr val="bg1">
                  <a:lumMod val="85000"/>
                </a:schemeClr>
              </a:solidFill>
            </a:endParaRPr>
          </a:p>
        </p:txBody>
      </p:sp>
    </p:spTree>
    <p:extLst>
      <p:ext uri="{BB962C8B-B14F-4D97-AF65-F5344CB8AC3E}">
        <p14:creationId xmlns:p14="http://schemas.microsoft.com/office/powerpoint/2010/main" val="4137757595"/>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3352800" y="2133600"/>
            <a:ext cx="0" cy="2438400"/>
          </a:xfrm>
          <a:prstGeom prst="line">
            <a:avLst/>
          </a:prstGeom>
          <a:ln w="76200">
            <a:prstDash val="sysDot"/>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bwMode="auto">
          <a:xfrm>
            <a:off x="4038600" y="1143000"/>
            <a:ext cx="4953000" cy="4648200"/>
          </a:xfrm>
          <a:prstGeom prst="roundRect">
            <a:avLst/>
          </a:prstGeom>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2" name="Title 1"/>
          <p:cNvSpPr>
            <a:spLocks noGrp="1"/>
          </p:cNvSpPr>
          <p:nvPr>
            <p:ph type="title"/>
          </p:nvPr>
        </p:nvSpPr>
        <p:spPr/>
        <p:txBody>
          <a:bodyPr/>
          <a:lstStyle/>
          <a:p>
            <a:r>
              <a:rPr lang="en-US" dirty="0" smtClean="0">
                <a:effectLst/>
              </a:rPr>
              <a:t>Passing a threshold</a:t>
            </a:r>
            <a:endParaRPr lang="en-US" dirty="0">
              <a:effectLst/>
            </a:endParaRPr>
          </a:p>
        </p:txBody>
      </p:sp>
      <p:graphicFrame>
        <p:nvGraphicFramePr>
          <p:cNvPr id="4" name="Diagram 3"/>
          <p:cNvGraphicFramePr/>
          <p:nvPr>
            <p:extLst>
              <p:ext uri="{D42A27DB-BD31-4B8C-83A1-F6EECF244321}">
                <p14:modId xmlns:p14="http://schemas.microsoft.com/office/powerpoint/2010/main" val="3673238257"/>
              </p:ext>
            </p:extLst>
          </p:nvPr>
        </p:nvGraphicFramePr>
        <p:xfrm>
          <a:off x="381000" y="1066800"/>
          <a:ext cx="3276600" cy="469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4160110883"/>
              </p:ext>
            </p:extLst>
          </p:nvPr>
        </p:nvGraphicFramePr>
        <p:xfrm>
          <a:off x="4572000" y="1949116"/>
          <a:ext cx="4038600" cy="361348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 name="TextBox 9"/>
          <p:cNvSpPr txBox="1"/>
          <p:nvPr/>
        </p:nvSpPr>
        <p:spPr>
          <a:xfrm>
            <a:off x="5618957" y="1143000"/>
            <a:ext cx="2013115" cy="400110"/>
          </a:xfrm>
          <a:prstGeom prst="rect">
            <a:avLst/>
          </a:prstGeom>
          <a:noFill/>
        </p:spPr>
        <p:txBody>
          <a:bodyPr wrap="none" rtlCol="0">
            <a:spAutoFit/>
          </a:bodyPr>
          <a:lstStyle/>
          <a:p>
            <a:r>
              <a:rPr lang="en-US" sz="2000" b="1" dirty="0" smtClean="0">
                <a:solidFill>
                  <a:schemeClr val="bg1">
                    <a:lumMod val="95000"/>
                  </a:schemeClr>
                </a:solidFill>
              </a:rPr>
              <a:t>New steady state</a:t>
            </a:r>
            <a:endParaRPr lang="en-US" sz="2000" b="1" dirty="0">
              <a:solidFill>
                <a:schemeClr val="bg1">
                  <a:lumMod val="95000"/>
                </a:schemeClr>
              </a:solidFill>
            </a:endParaRPr>
          </a:p>
        </p:txBody>
      </p:sp>
    </p:spTree>
    <p:extLst>
      <p:ext uri="{BB962C8B-B14F-4D97-AF65-F5344CB8AC3E}">
        <p14:creationId xmlns:p14="http://schemas.microsoft.com/office/powerpoint/2010/main" val="263915402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THC Steady States</a:t>
            </a:r>
            <a:endParaRPr lang="en-US" dirty="0">
              <a:effectLst/>
            </a:endParaRP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81200" y="1259210"/>
            <a:ext cx="4968378" cy="406970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a:xfrm>
            <a:off x="304800" y="6324600"/>
            <a:ext cx="4575035" cy="369332"/>
          </a:xfrm>
          <a:prstGeom prst="rect">
            <a:avLst/>
          </a:prstGeom>
          <a:noFill/>
        </p:spPr>
        <p:txBody>
          <a:bodyPr wrap="none" rtlCol="0">
            <a:spAutoFit/>
          </a:bodyPr>
          <a:lstStyle/>
          <a:p>
            <a:r>
              <a:rPr lang="en-US" dirty="0" smtClean="0">
                <a:solidFill>
                  <a:schemeClr val="bg1">
                    <a:lumMod val="85000"/>
                  </a:schemeClr>
                </a:solidFill>
              </a:rPr>
              <a:t>Alley, R.B. et al, Science 2003 Vol. 299, Figure 4</a:t>
            </a:r>
            <a:endParaRPr lang="en-US" dirty="0">
              <a:solidFill>
                <a:schemeClr val="bg1">
                  <a:lumMod val="85000"/>
                </a:schemeClr>
              </a:solidFill>
            </a:endParaRPr>
          </a:p>
        </p:txBody>
      </p:sp>
    </p:spTree>
    <p:extLst>
      <p:ext uri="{BB962C8B-B14F-4D97-AF65-F5344CB8AC3E}">
        <p14:creationId xmlns:p14="http://schemas.microsoft.com/office/powerpoint/2010/main" val="3807020636"/>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Is the Change Significant?</a:t>
            </a:r>
            <a:endParaRPr lang="en-US" dirty="0">
              <a:effectLst/>
            </a:endParaRPr>
          </a:p>
        </p:txBody>
      </p:sp>
      <p:sp>
        <p:nvSpPr>
          <p:cNvPr id="3" name="Content Placeholder 2"/>
          <p:cNvSpPr>
            <a:spLocks noGrp="1"/>
          </p:cNvSpPr>
          <p:nvPr>
            <p:ph idx="1"/>
          </p:nvPr>
        </p:nvSpPr>
        <p:spPr>
          <a:xfrm>
            <a:off x="381000" y="1412875"/>
            <a:ext cx="8382000" cy="3459409"/>
          </a:xfrm>
        </p:spPr>
        <p:txBody>
          <a:bodyPr/>
          <a:lstStyle/>
          <a:p>
            <a:r>
              <a:rPr lang="en-US" dirty="0" smtClean="0"/>
              <a:t>What is the impact of climate change?</a:t>
            </a:r>
          </a:p>
          <a:p>
            <a:pPr lvl="1"/>
            <a:r>
              <a:rPr lang="en-US" dirty="0" smtClean="0"/>
              <a:t>Ecological</a:t>
            </a:r>
          </a:p>
          <a:p>
            <a:pPr lvl="1"/>
            <a:r>
              <a:rPr lang="en-US" dirty="0" smtClean="0"/>
              <a:t>Economic</a:t>
            </a:r>
          </a:p>
          <a:p>
            <a:r>
              <a:rPr lang="en-US" dirty="0" smtClean="0"/>
              <a:t>What is the impact of our reaction?</a:t>
            </a:r>
          </a:p>
          <a:p>
            <a:r>
              <a:rPr lang="en-US" dirty="0" smtClean="0"/>
              <a:t>Where does the human contribution fit?</a:t>
            </a:r>
          </a:p>
          <a:p>
            <a:r>
              <a:rPr lang="en-US" dirty="0" smtClean="0"/>
              <a:t>Will the changes be like the changes in the past?</a:t>
            </a:r>
            <a:endParaRPr lang="en-US" dirty="0"/>
          </a:p>
        </p:txBody>
      </p:sp>
    </p:spTree>
    <p:extLst>
      <p:ext uri="{BB962C8B-B14F-4D97-AF65-F5344CB8AC3E}">
        <p14:creationId xmlns:p14="http://schemas.microsoft.com/office/powerpoint/2010/main" val="1044015780"/>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382000" cy="2659190"/>
          </a:xfrm>
        </p:spPr>
        <p:txBody>
          <a:bodyPr/>
          <a:lstStyle/>
          <a:p>
            <a:pPr marL="0" indent="0">
              <a:buNone/>
            </a:pPr>
            <a:r>
              <a:rPr lang="en-US" i="1" dirty="0" smtClean="0"/>
              <a:t>The difficulty of identifying and quantifying all possible causes of abrupt climate change, and the lack of predictability near thresholds, imply that abrupt climate change will always be accompanied by more uncertainty than will gradual climate change.</a:t>
            </a:r>
            <a:endParaRPr lang="en-US" i="1" dirty="0"/>
          </a:p>
        </p:txBody>
      </p:sp>
      <p:sp>
        <p:nvSpPr>
          <p:cNvPr id="5" name="TextBox 4"/>
          <p:cNvSpPr txBox="1"/>
          <p:nvPr/>
        </p:nvSpPr>
        <p:spPr>
          <a:xfrm>
            <a:off x="304800" y="6324600"/>
            <a:ext cx="3712427" cy="369332"/>
          </a:xfrm>
          <a:prstGeom prst="rect">
            <a:avLst/>
          </a:prstGeom>
          <a:noFill/>
        </p:spPr>
        <p:txBody>
          <a:bodyPr wrap="none" rtlCol="0">
            <a:spAutoFit/>
          </a:bodyPr>
          <a:lstStyle/>
          <a:p>
            <a:r>
              <a:rPr lang="en-US" dirty="0" smtClean="0">
                <a:solidFill>
                  <a:schemeClr val="bg1">
                    <a:lumMod val="85000"/>
                  </a:schemeClr>
                </a:solidFill>
              </a:rPr>
              <a:t>Alley, R.B. et al, Science 2003 Vol. 299</a:t>
            </a:r>
            <a:endParaRPr lang="en-US" dirty="0">
              <a:solidFill>
                <a:schemeClr val="bg1">
                  <a:lumMod val="85000"/>
                </a:schemeClr>
              </a:solidFill>
            </a:endParaRPr>
          </a:p>
        </p:txBody>
      </p:sp>
    </p:spTree>
    <p:extLst>
      <p:ext uri="{BB962C8B-B14F-4D97-AF65-F5344CB8AC3E}">
        <p14:creationId xmlns:p14="http://schemas.microsoft.com/office/powerpoint/2010/main" val="340419439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White with Blue Bar Segoe Templat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EEFD162-EDAF-40F1-8DE6-8C07E9AEC8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1_White with Blue Bar Segoe Template</Template>
  <TotalTime>372</TotalTime>
  <Words>2502</Words>
  <Application>Microsoft Office PowerPoint</Application>
  <PresentationFormat>On-screen Show (4:3)</PresentationFormat>
  <Paragraphs>243</Paragraphs>
  <Slides>24</Slides>
  <Notes>22</Notes>
  <HiddenSlides>1</HiddenSlides>
  <MMClips>0</MMClips>
  <ScaleCrop>false</ScaleCrop>
  <HeadingPairs>
    <vt:vector size="4" baseType="variant">
      <vt:variant>
        <vt:lpstr>Theme</vt:lpstr>
      </vt:variant>
      <vt:variant>
        <vt:i4>2</vt:i4>
      </vt:variant>
      <vt:variant>
        <vt:lpstr>Slide Titles</vt:lpstr>
      </vt:variant>
      <vt:variant>
        <vt:i4>24</vt:i4>
      </vt:variant>
    </vt:vector>
  </HeadingPairs>
  <TitlesOfParts>
    <vt:vector size="26" baseType="lpstr">
      <vt:lpstr>1_White with Blue Bar Segoe Template</vt:lpstr>
      <vt:lpstr>White with Courier font for code slides</vt:lpstr>
      <vt:lpstr>Abrupt Climate Change</vt:lpstr>
      <vt:lpstr>Abrupt Climate Change Alley, R.B. et al</vt:lpstr>
      <vt:lpstr>What is abrupt climate change?</vt:lpstr>
      <vt:lpstr>PowerPoint Presentation</vt:lpstr>
      <vt:lpstr>Moon Lake, North Dakota</vt:lpstr>
      <vt:lpstr>Passing a threshold</vt:lpstr>
      <vt:lpstr>THC Steady States</vt:lpstr>
      <vt:lpstr>Is the Change Significant?</vt:lpstr>
      <vt:lpstr>PowerPoint Presentation</vt:lpstr>
      <vt:lpstr>The Role of the Thermohaline Circulation in Abrupt Climate Change Clark, P.U. et al</vt:lpstr>
      <vt:lpstr>North Atlantic Climate</vt:lpstr>
      <vt:lpstr>PowerPoint Presentation</vt:lpstr>
      <vt:lpstr>Agenda</vt:lpstr>
      <vt:lpstr>Atmospheric Radiocarbon</vt:lpstr>
      <vt:lpstr>Major carbon reservoirs</vt:lpstr>
      <vt:lpstr>Carbon exchange</vt:lpstr>
      <vt:lpstr>Beryllium-10</vt:lpstr>
      <vt:lpstr>Figure 1</vt:lpstr>
      <vt:lpstr>References</vt:lpstr>
      <vt:lpstr>Freshwater influx</vt:lpstr>
      <vt:lpstr>Empirical Orthogonal Functions</vt:lpstr>
      <vt:lpstr>Figure 3</vt:lpstr>
      <vt:lpstr>Modeling</vt:lpstr>
      <vt:lpstr>Last thoughts…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Patty and Selma</dc:creator>
  <cp:lastModifiedBy>Patty and Selma</cp:lastModifiedBy>
  <cp:revision>56</cp:revision>
  <dcterms:created xsi:type="dcterms:W3CDTF">2012-10-25T02:10:50Z</dcterms:created>
  <dcterms:modified xsi:type="dcterms:W3CDTF">2012-10-25T08:23:23Z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TC102867899990</vt:lpwstr>
  </property>
</Properties>
</file>